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media/image9.jpg" ContentType="image/jpeg"/>
  <Override PartName="/ppt/media/image13.jpg" ContentType="image/jpeg"/>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33"/>
  </p:notesMasterIdLst>
  <p:sldIdLst>
    <p:sldId id="1086" r:id="rId2"/>
    <p:sldId id="2243" r:id="rId3"/>
    <p:sldId id="1958" r:id="rId4"/>
    <p:sldId id="2318" r:id="rId5"/>
    <p:sldId id="2319" r:id="rId6"/>
    <p:sldId id="2320" r:id="rId7"/>
    <p:sldId id="2321" r:id="rId8"/>
    <p:sldId id="2344" r:id="rId9"/>
    <p:sldId id="2345" r:id="rId10"/>
    <p:sldId id="2342" r:id="rId11"/>
    <p:sldId id="2343" r:id="rId12"/>
    <p:sldId id="2347" r:id="rId13"/>
    <p:sldId id="2324" r:id="rId14"/>
    <p:sldId id="2325" r:id="rId15"/>
    <p:sldId id="2326" r:id="rId16"/>
    <p:sldId id="2327" r:id="rId17"/>
    <p:sldId id="2328" r:id="rId18"/>
    <p:sldId id="2329" r:id="rId19"/>
    <p:sldId id="2330" r:id="rId20"/>
    <p:sldId id="2331" r:id="rId21"/>
    <p:sldId id="2332" r:id="rId22"/>
    <p:sldId id="2333" r:id="rId23"/>
    <p:sldId id="2334" r:id="rId24"/>
    <p:sldId id="2335" r:id="rId25"/>
    <p:sldId id="2336" r:id="rId26"/>
    <p:sldId id="2346" r:id="rId27"/>
    <p:sldId id="2337" r:id="rId28"/>
    <p:sldId id="2338" r:id="rId29"/>
    <p:sldId id="2339" r:id="rId30"/>
    <p:sldId id="2340" r:id="rId31"/>
    <p:sldId id="2341"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802A"/>
    <a:srgbClr val="B40CA0"/>
    <a:srgbClr val="D80EC0"/>
    <a:srgbClr val="E9EFEF"/>
    <a:srgbClr val="E2EAEA"/>
    <a:srgbClr val="F2E6BC"/>
    <a:srgbClr val="E16519"/>
    <a:srgbClr val="FAD35B"/>
    <a:srgbClr val="517BA9"/>
    <a:srgbClr val="F77D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544" autoAdjust="0"/>
    <p:restoredTop sz="93673" autoAdjust="0"/>
  </p:normalViewPr>
  <p:slideViewPr>
    <p:cSldViewPr>
      <p:cViewPr varScale="1">
        <p:scale>
          <a:sx n="65" d="100"/>
          <a:sy n="65" d="100"/>
        </p:scale>
        <p:origin x="1016" y="60"/>
      </p:cViewPr>
      <p:guideLst>
        <p:guide orient="horz" pos="2160"/>
        <p:guide pos="2880"/>
      </p:guideLst>
    </p:cSldViewPr>
  </p:slideViewPr>
  <p:notesTextViewPr>
    <p:cViewPr>
      <p:scale>
        <a:sx n="1" d="1"/>
        <a:sy n="1" d="1"/>
      </p:scale>
      <p:origin x="0" y="0"/>
    </p:cViewPr>
  </p:notesTextViewPr>
  <p:sorterViewPr>
    <p:cViewPr varScale="1">
      <p:scale>
        <a:sx n="1" d="1"/>
        <a:sy n="1" d="1"/>
      </p:scale>
      <p:origin x="0" y="-3067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jpeg>
</file>

<file path=ppt/media/image12.jpeg>
</file>

<file path=ppt/media/image13.jpg>
</file>

<file path=ppt/media/image14.png>
</file>

<file path=ppt/media/image15.jpeg>
</file>

<file path=ppt/media/image16.png>
</file>

<file path=ppt/media/image17.png>
</file>

<file path=ppt/media/image2.png>
</file>

<file path=ppt/media/image3.jpg>
</file>

<file path=ppt/media/image4.jpg>
</file>

<file path=ppt/media/image5.png>
</file>

<file path=ppt/media/image6.pn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E17AF0F-4442-42BF-B078-989F64832F36}" type="datetimeFigureOut">
              <a:rPr lang="en-US" smtClean="0"/>
              <a:t>9/12/2024</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E1A061F-D6B6-40D9-9777-425CAAB91A12}" type="slidenum">
              <a:rPr lang="en-US" smtClean="0"/>
              <a:t>‹#›</a:t>
            </a:fld>
            <a:endParaRPr lang="en-US" dirty="0"/>
          </a:p>
        </p:txBody>
      </p:sp>
    </p:spTree>
    <p:extLst>
      <p:ext uri="{BB962C8B-B14F-4D97-AF65-F5344CB8AC3E}">
        <p14:creationId xmlns:p14="http://schemas.microsoft.com/office/powerpoint/2010/main" val="1905973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6B619DBE-CA0E-4FD2-90D6-D3C8A66BC94B}" type="slidenum">
              <a:rPr lang="en-GB" altLang="en-US"/>
              <a:pPr eaLnBrk="1" hangingPunct="1"/>
              <a:t>14</a:t>
            </a:fld>
            <a:endParaRPr lang="en-GB" altLang="en-US"/>
          </a:p>
        </p:txBody>
      </p:sp>
      <p:sp>
        <p:nvSpPr>
          <p:cNvPr id="105475" name="Rectangle 2"/>
          <p:cNvSpPr>
            <a:spLocks noGrp="1" noRot="1" noChangeAspect="1" noChangeArrowheads="1" noTextEdit="1"/>
          </p:cNvSpPr>
          <p:nvPr>
            <p:ph type="sldImg"/>
          </p:nvPr>
        </p:nvSpPr>
        <p:spPr>
          <a:ln/>
        </p:spPr>
      </p:sp>
      <p:sp>
        <p:nvSpPr>
          <p:cNvPr id="1054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46577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1913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ชื่อเรื่องและเนื้อหา">
    <p:spTree>
      <p:nvGrpSpPr>
        <p:cNvPr id="1" name=""/>
        <p:cNvGrpSpPr/>
        <p:nvPr/>
      </p:nvGrpSpPr>
      <p:grpSpPr>
        <a:xfrm>
          <a:off x="0" y="0"/>
          <a:ext cx="0" cy="0"/>
          <a:chOff x="0" y="0"/>
          <a:chExt cx="0" cy="0"/>
        </a:xfrm>
      </p:grpSpPr>
      <p:sp>
        <p:nvSpPr>
          <p:cNvPr id="2" name="ชื่อเรื่อง 1"/>
          <p:cNvSpPr>
            <a:spLocks noGrp="1"/>
          </p:cNvSpPr>
          <p:nvPr>
            <p:ph type="title"/>
          </p:nvPr>
        </p:nvSpPr>
        <p:spPr>
          <a:xfrm>
            <a:off x="457200" y="267494"/>
            <a:ext cx="8229600" cy="1399032"/>
          </a:xfrm>
        </p:spPr>
        <p:txBody>
          <a:bodyPr/>
          <a:lstStyle/>
          <a:p>
            <a:r>
              <a:rPr kumimoji="0" lang="th-TH" smtClean="0"/>
              <a:t>คลิกเพื่อแก้ไขลักษณะชื่อเรื่องต้นแบบ</a:t>
            </a:r>
            <a:endParaRPr kumimoji="0" lang="en-US"/>
          </a:p>
        </p:txBody>
      </p:sp>
      <p:sp>
        <p:nvSpPr>
          <p:cNvPr id="3" name="ตัวยึดเนื้อหา 2"/>
          <p:cNvSpPr>
            <a:spLocks noGrp="1"/>
          </p:cNvSpPr>
          <p:nvPr>
            <p:ph idx="1"/>
          </p:nvPr>
        </p:nvSpPr>
        <p:spPr>
          <a:xfrm>
            <a:off x="457200" y="1882808"/>
            <a:ext cx="8229600" cy="4572000"/>
          </a:xfrm>
        </p:spPr>
        <p:txBody>
          <a:bodyPr/>
          <a:lstStyle/>
          <a:p>
            <a:pPr lvl="0" eaLnBrk="1" latinLnBrk="0" hangingPunct="1"/>
            <a:r>
              <a:rPr lang="th-TH" smtClean="0"/>
              <a:t>คลิกเพื่อแก้ไขลักษณะของข้อความต้นแบบ</a:t>
            </a:r>
          </a:p>
          <a:p>
            <a:pPr lvl="1" eaLnBrk="1" latinLnBrk="0" hangingPunct="1"/>
            <a:r>
              <a:rPr lang="th-TH" smtClean="0"/>
              <a:t>ระดับที่สอง</a:t>
            </a:r>
          </a:p>
          <a:p>
            <a:pPr lvl="2" eaLnBrk="1" latinLnBrk="0" hangingPunct="1"/>
            <a:r>
              <a:rPr lang="th-TH" smtClean="0"/>
              <a:t>ระดับที่สาม</a:t>
            </a:r>
          </a:p>
          <a:p>
            <a:pPr lvl="3" eaLnBrk="1" latinLnBrk="0" hangingPunct="1"/>
            <a:r>
              <a:rPr lang="th-TH" smtClean="0"/>
              <a:t>ระดับที่สี่</a:t>
            </a:r>
          </a:p>
          <a:p>
            <a:pPr lvl="4" eaLnBrk="1" latinLnBrk="0" hangingPunct="1"/>
            <a:r>
              <a:rPr lang="th-TH" smtClean="0"/>
              <a:t>ระดับที่ห้า</a:t>
            </a:r>
            <a:endParaRPr kumimoji="0" lang="en-US"/>
          </a:p>
        </p:txBody>
      </p:sp>
      <p:sp>
        <p:nvSpPr>
          <p:cNvPr id="4" name="ตัวยึดวันที่ 3"/>
          <p:cNvSpPr>
            <a:spLocks noGrp="1"/>
          </p:cNvSpPr>
          <p:nvPr>
            <p:ph type="dt" sz="half" idx="10"/>
          </p:nvPr>
        </p:nvSpPr>
        <p:spPr>
          <a:xfrm>
            <a:off x="4791456" y="6480048"/>
            <a:ext cx="2133600" cy="301752"/>
          </a:xfrm>
        </p:spPr>
        <p:txBody>
          <a:bodyPr/>
          <a:lstStyle/>
          <a:p>
            <a:fld id="{B7C8B310-829C-4548-BECB-84206EE8B18D}" type="datetime1">
              <a:rPr lang="th-TH" smtClean="0"/>
              <a:t>12/09/67</a:t>
            </a:fld>
            <a:endParaRPr lang="th-TH"/>
          </a:p>
        </p:txBody>
      </p:sp>
      <p:sp>
        <p:nvSpPr>
          <p:cNvPr id="5" name="ตัวยึดท้ายกระดาษ 4"/>
          <p:cNvSpPr>
            <a:spLocks noGrp="1"/>
          </p:cNvSpPr>
          <p:nvPr>
            <p:ph type="ftr" sz="quarter" idx="11"/>
          </p:nvPr>
        </p:nvSpPr>
        <p:spPr>
          <a:xfrm>
            <a:off x="457200" y="6480969"/>
            <a:ext cx="4260056" cy="300831"/>
          </a:xfrm>
        </p:spPr>
        <p:txBody>
          <a:bodyPr/>
          <a:lstStyle/>
          <a:p>
            <a:endParaRPr lang="th-TH"/>
          </a:p>
        </p:txBody>
      </p:sp>
      <p:sp>
        <p:nvSpPr>
          <p:cNvPr id="6" name="ตัวยึดหมายเลขภาพนิ่ง 5"/>
          <p:cNvSpPr>
            <a:spLocks noGrp="1"/>
          </p:cNvSpPr>
          <p:nvPr>
            <p:ph type="sldNum" sz="quarter" idx="12"/>
          </p:nvPr>
        </p:nvSpPr>
        <p:spPr/>
        <p:txBody>
          <a:bodyPr/>
          <a:lstStyle/>
          <a:p>
            <a:fld id="{B2F4933C-246D-4C2D-BF23-31330A08DB85}" type="slidenum">
              <a:rPr lang="th-TH" smtClean="0"/>
              <a:pPr/>
              <a:t>‹#›</a:t>
            </a:fld>
            <a:endParaRPr lang="th-TH"/>
          </a:p>
        </p:txBody>
      </p:sp>
    </p:spTree>
    <p:extLst>
      <p:ext uri="{BB962C8B-B14F-4D97-AF65-F5344CB8AC3E}">
        <p14:creationId xmlns:p14="http://schemas.microsoft.com/office/powerpoint/2010/main" val="202445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cSld name="1_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 y="1"/>
            <a:ext cx="9143999" cy="6857999"/>
          </a:xfrm>
          <a:prstGeom prst="rect">
            <a:avLst/>
          </a:prstGeom>
          <a:blipFill>
            <a:blip r:embed="rId2" cstate="print"/>
            <a:stretch>
              <a:fillRect/>
            </a:stretch>
          </a:blipFill>
        </p:spPr>
        <p:txBody>
          <a:bodyPr wrap="square" lIns="0" tIns="0" rIns="0" bIns="0" rtlCol="0"/>
          <a:lstStyle/>
          <a:p>
            <a:endParaRPr sz="1800"/>
          </a:p>
        </p:txBody>
      </p:sp>
      <p:sp>
        <p:nvSpPr>
          <p:cNvPr id="2" name="Holder 2"/>
          <p:cNvSpPr>
            <a:spLocks noGrp="1"/>
          </p:cNvSpPr>
          <p:nvPr>
            <p:ph type="title"/>
          </p:nvPr>
        </p:nvSpPr>
        <p:spPr/>
        <p:txBody>
          <a:bodyPr lIns="0" tIns="0" rIns="0" bIns="0"/>
          <a:lstStyle>
            <a:lvl1pPr>
              <a:defRPr sz="3000" b="1" i="0">
                <a:solidFill>
                  <a:srgbClr val="2F2F2F"/>
                </a:solidFill>
                <a:latin typeface="Lucida Sans"/>
                <a:cs typeface="Lucida San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32429789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4FA441A-F2C1-46D9-A35C-E2269C12AC96}"/>
              </a:ext>
            </a:extLst>
          </p:cNvPr>
          <p:cNvSpPr/>
          <p:nvPr userDrawn="1"/>
        </p:nvSpPr>
        <p:spPr>
          <a:xfrm>
            <a:off x="0" y="0"/>
            <a:ext cx="9144000" cy="980316"/>
          </a:xfrm>
          <a:prstGeom prst="rect">
            <a:avLst/>
          </a:prstGeom>
          <a:solidFill>
            <a:schemeClr val="bg1">
              <a:lumMod val="95000"/>
            </a:schemeClr>
          </a:solidFill>
          <a:ln>
            <a:noFill/>
          </a:ln>
          <a:effectLst/>
        </p:spPr>
        <p:txBody>
          <a:bodyPr lIns="24490" tIns="12245" rIns="24490" bIns="12245" anchor="ctr"/>
          <a:lstStyle/>
          <a:p>
            <a:pPr marL="48906" marR="0" lvl="0" indent="-48906" algn="just" defTabSz="167130" eaLnBrk="1" fontAlgn="base" latinLnBrk="0" hangingPunct="1">
              <a:lnSpc>
                <a:spcPts val="295"/>
              </a:lnSpc>
              <a:spcBef>
                <a:spcPct val="0"/>
              </a:spcBef>
              <a:spcAft>
                <a:spcPct val="0"/>
              </a:spcAft>
              <a:buClr>
                <a:srgbClr val="000000"/>
              </a:buClr>
              <a:buSzTx/>
              <a:buFont typeface="Wingdings 3" pitchFamily="18" charset="2"/>
              <a:buChar char="}"/>
              <a:tabLst/>
              <a:defRPr/>
            </a:pPr>
            <a:endParaRPr kumimoji="0" lang="en-US" sz="321" b="0" i="0" u="none" strike="noStrike" kern="0" cap="none" spc="0" normalizeH="0" baseline="0" noProof="0" dirty="0">
              <a:ln>
                <a:noFill/>
              </a:ln>
              <a:solidFill>
                <a:srgbClr val="FFFFFF"/>
              </a:solidFill>
              <a:effectLst/>
              <a:uLnTx/>
              <a:uFillTx/>
              <a:latin typeface="Arial" charset="0"/>
              <a:cs typeface="Times New Roman" pitchFamily="18" charset="0"/>
            </a:endParaRPr>
          </a:p>
        </p:txBody>
      </p:sp>
    </p:spTree>
    <p:extLst>
      <p:ext uri="{BB962C8B-B14F-4D97-AF65-F5344CB8AC3E}">
        <p14:creationId xmlns:p14="http://schemas.microsoft.com/office/powerpoint/2010/main" val="485703443"/>
      </p:ext>
    </p:extLst>
  </p:cSld>
  <p:clrMap bg1="lt1" tx1="dk1" bg2="lt2" tx2="dk2" accent1="accent1" accent2="accent2" accent3="accent3" accent4="accent4" accent5="accent5" accent6="accent6" hlink="hlink" folHlink="folHlink"/>
  <p:sldLayoutIdLst>
    <p:sldLayoutId id="2147483661" r:id="rId1"/>
    <p:sldLayoutId id="2147483705" r:id="rId2"/>
    <p:sldLayoutId id="2147483706" r:id="rId3"/>
  </p:sldLayoutIdLst>
  <p:hf sldNum="0" hdr="0" ftr="0" dt="0"/>
  <p:txStyles>
    <p:titleStyle>
      <a:lvl1pPr algn="l" defTabSz="957998" rtl="0" eaLnBrk="1" fontAlgn="base" hangingPunct="1">
        <a:lnSpc>
          <a:spcPct val="100000"/>
        </a:lnSpc>
        <a:spcBef>
          <a:spcPct val="0"/>
        </a:spcBef>
        <a:spcAft>
          <a:spcPct val="0"/>
        </a:spcAft>
        <a:defRPr sz="2000" b="1">
          <a:solidFill>
            <a:schemeClr val="tx2"/>
          </a:solidFill>
          <a:latin typeface="+mj-lt"/>
          <a:ea typeface="+mj-ea"/>
          <a:cs typeface="+mj-cs"/>
        </a:defRPr>
      </a:lvl1pPr>
      <a:lvl2pPr algn="l" defTabSz="957998" rtl="0" eaLnBrk="1" fontAlgn="base" hangingPunct="1">
        <a:lnSpc>
          <a:spcPts val="3196"/>
        </a:lnSpc>
        <a:spcBef>
          <a:spcPct val="0"/>
        </a:spcBef>
        <a:spcAft>
          <a:spcPct val="0"/>
        </a:spcAft>
        <a:defRPr sz="2300" b="1">
          <a:solidFill>
            <a:schemeClr val="tx2"/>
          </a:solidFill>
          <a:latin typeface="Arial" charset="0"/>
        </a:defRPr>
      </a:lvl2pPr>
      <a:lvl3pPr algn="l" defTabSz="957998" rtl="0" eaLnBrk="1" fontAlgn="base" hangingPunct="1">
        <a:lnSpc>
          <a:spcPts val="3196"/>
        </a:lnSpc>
        <a:spcBef>
          <a:spcPct val="0"/>
        </a:spcBef>
        <a:spcAft>
          <a:spcPct val="0"/>
        </a:spcAft>
        <a:defRPr sz="2300" b="1">
          <a:solidFill>
            <a:schemeClr val="tx2"/>
          </a:solidFill>
          <a:latin typeface="Arial" charset="0"/>
        </a:defRPr>
      </a:lvl3pPr>
      <a:lvl4pPr algn="l" defTabSz="957998" rtl="0" eaLnBrk="1" fontAlgn="base" hangingPunct="1">
        <a:lnSpc>
          <a:spcPts val="3196"/>
        </a:lnSpc>
        <a:spcBef>
          <a:spcPct val="0"/>
        </a:spcBef>
        <a:spcAft>
          <a:spcPct val="0"/>
        </a:spcAft>
        <a:defRPr sz="2300" b="1">
          <a:solidFill>
            <a:schemeClr val="tx2"/>
          </a:solidFill>
          <a:latin typeface="Arial" charset="0"/>
        </a:defRPr>
      </a:lvl4pPr>
      <a:lvl5pPr algn="l" defTabSz="957998" rtl="0" eaLnBrk="1" fontAlgn="base" hangingPunct="1">
        <a:lnSpc>
          <a:spcPts val="3196"/>
        </a:lnSpc>
        <a:spcBef>
          <a:spcPct val="0"/>
        </a:spcBef>
        <a:spcAft>
          <a:spcPct val="0"/>
        </a:spcAft>
        <a:defRPr sz="2300" b="1">
          <a:solidFill>
            <a:schemeClr val="tx2"/>
          </a:solidFill>
          <a:latin typeface="Arial" charset="0"/>
        </a:defRPr>
      </a:lvl5pPr>
      <a:lvl6pPr marL="429756" algn="l" defTabSz="957998" rtl="0" eaLnBrk="1" fontAlgn="base" hangingPunct="1">
        <a:lnSpc>
          <a:spcPts val="3196"/>
        </a:lnSpc>
        <a:spcBef>
          <a:spcPct val="0"/>
        </a:spcBef>
        <a:spcAft>
          <a:spcPct val="0"/>
        </a:spcAft>
        <a:defRPr sz="2300" b="1">
          <a:solidFill>
            <a:schemeClr val="tx2"/>
          </a:solidFill>
          <a:latin typeface="Arial" charset="0"/>
        </a:defRPr>
      </a:lvl6pPr>
      <a:lvl7pPr marL="859512" algn="l" defTabSz="957998" rtl="0" eaLnBrk="1" fontAlgn="base" hangingPunct="1">
        <a:lnSpc>
          <a:spcPts val="3196"/>
        </a:lnSpc>
        <a:spcBef>
          <a:spcPct val="0"/>
        </a:spcBef>
        <a:spcAft>
          <a:spcPct val="0"/>
        </a:spcAft>
        <a:defRPr sz="2300" b="1">
          <a:solidFill>
            <a:schemeClr val="tx2"/>
          </a:solidFill>
          <a:latin typeface="Arial" charset="0"/>
        </a:defRPr>
      </a:lvl7pPr>
      <a:lvl8pPr marL="1289268" algn="l" defTabSz="957998" rtl="0" eaLnBrk="1" fontAlgn="base" hangingPunct="1">
        <a:lnSpc>
          <a:spcPts val="3196"/>
        </a:lnSpc>
        <a:spcBef>
          <a:spcPct val="0"/>
        </a:spcBef>
        <a:spcAft>
          <a:spcPct val="0"/>
        </a:spcAft>
        <a:defRPr sz="2300" b="1">
          <a:solidFill>
            <a:schemeClr val="tx2"/>
          </a:solidFill>
          <a:latin typeface="Arial" charset="0"/>
        </a:defRPr>
      </a:lvl8pPr>
      <a:lvl9pPr marL="1719024" algn="l" defTabSz="957998" rtl="0" eaLnBrk="1" fontAlgn="base" hangingPunct="1">
        <a:lnSpc>
          <a:spcPts val="3196"/>
        </a:lnSpc>
        <a:spcBef>
          <a:spcPct val="0"/>
        </a:spcBef>
        <a:spcAft>
          <a:spcPct val="0"/>
        </a:spcAft>
        <a:defRPr sz="2300" b="1">
          <a:solidFill>
            <a:schemeClr val="tx2"/>
          </a:solidFill>
          <a:latin typeface="Arial" charset="0"/>
        </a:defRPr>
      </a:lvl9pPr>
    </p:titleStyle>
    <p:bodyStyle>
      <a:lvl1pPr marL="192496" indent="-192496" algn="l" defTabSz="957998" rtl="0" eaLnBrk="1" fontAlgn="base" hangingPunct="1">
        <a:spcBef>
          <a:spcPts val="300"/>
        </a:spcBef>
        <a:spcAft>
          <a:spcPts val="300"/>
        </a:spcAft>
        <a:buFont typeface="Arial" pitchFamily="34" charset="0"/>
        <a:buChar char="•"/>
        <a:tabLst/>
        <a:defRPr sz="1600">
          <a:solidFill>
            <a:schemeClr val="tx2"/>
          </a:solidFill>
          <a:latin typeface="+mn-lt"/>
          <a:ea typeface="+mn-ea"/>
          <a:cs typeface="+mn-cs"/>
        </a:defRPr>
      </a:lvl1pPr>
      <a:lvl2pPr marL="420803" indent="-219355" algn="l" defTabSz="957998" rtl="0" eaLnBrk="1" fontAlgn="base" hangingPunct="1">
        <a:spcBef>
          <a:spcPts val="300"/>
        </a:spcBef>
        <a:spcAft>
          <a:spcPts val="300"/>
        </a:spcAft>
        <a:buFont typeface="Arial" pitchFamily="34" charset="0"/>
        <a:buChar char="‒"/>
        <a:tabLst/>
        <a:defRPr sz="1400">
          <a:solidFill>
            <a:schemeClr val="tx2"/>
          </a:solidFill>
          <a:latin typeface="+mn-lt"/>
        </a:defRPr>
      </a:lvl2pPr>
      <a:lvl3pPr marL="622252" indent="-183542" algn="l" defTabSz="957998" rtl="0" eaLnBrk="1" fontAlgn="base" hangingPunct="1">
        <a:spcBef>
          <a:spcPts val="300"/>
        </a:spcBef>
        <a:spcAft>
          <a:spcPts val="300"/>
        </a:spcAft>
        <a:buFont typeface="Arial" pitchFamily="34" charset="0"/>
        <a:buChar char="‒"/>
        <a:tabLst/>
        <a:defRPr sz="1200">
          <a:solidFill>
            <a:schemeClr val="tx2"/>
          </a:solidFill>
          <a:latin typeface="+mn-lt"/>
        </a:defRPr>
      </a:lvl3pPr>
      <a:lvl4pPr marL="811761" indent="-193988" algn="l" defTabSz="957998" rtl="0" eaLnBrk="1" fontAlgn="base" hangingPunct="1">
        <a:spcBef>
          <a:spcPts val="300"/>
        </a:spcBef>
        <a:spcAft>
          <a:spcPts val="300"/>
        </a:spcAft>
        <a:buFont typeface="Arial" pitchFamily="34" charset="0"/>
        <a:buChar char="‒"/>
        <a:defRPr sz="1100">
          <a:solidFill>
            <a:schemeClr val="tx2"/>
          </a:solidFill>
          <a:latin typeface="+mn-lt"/>
        </a:defRPr>
      </a:lvl4pPr>
      <a:lvl5pPr marL="1002764" indent="-191002" algn="l" defTabSz="957998" rtl="0" eaLnBrk="1" fontAlgn="base" hangingPunct="1">
        <a:spcBef>
          <a:spcPts val="300"/>
        </a:spcBef>
        <a:spcAft>
          <a:spcPts val="300"/>
        </a:spcAft>
        <a:buFont typeface="Arial" pitchFamily="34" charset="0"/>
        <a:buChar char="‒"/>
        <a:defRPr sz="1100">
          <a:solidFill>
            <a:schemeClr val="tx2"/>
          </a:solidFill>
          <a:latin typeface="+mn-lt"/>
        </a:defRPr>
      </a:lvl5pPr>
      <a:lvl6pPr marL="1175860" indent="-180558" algn="l" defTabSz="957998" rtl="0" eaLnBrk="1" fontAlgn="base" hangingPunct="1">
        <a:spcBef>
          <a:spcPct val="0"/>
        </a:spcBef>
        <a:spcAft>
          <a:spcPts val="564"/>
        </a:spcAft>
        <a:buFont typeface="Arial" charset="0"/>
        <a:buChar char="‒"/>
        <a:defRPr sz="1500">
          <a:solidFill>
            <a:schemeClr val="tx2"/>
          </a:solidFill>
          <a:latin typeface="+mn-lt"/>
        </a:defRPr>
      </a:lvl6pPr>
      <a:lvl7pPr marL="1605616" indent="-180558" algn="l" defTabSz="957998" rtl="0" eaLnBrk="1" fontAlgn="base" hangingPunct="1">
        <a:spcBef>
          <a:spcPct val="0"/>
        </a:spcBef>
        <a:spcAft>
          <a:spcPts val="564"/>
        </a:spcAft>
        <a:buFont typeface="Arial" charset="0"/>
        <a:buChar char="‒"/>
        <a:defRPr sz="1500">
          <a:solidFill>
            <a:schemeClr val="tx2"/>
          </a:solidFill>
          <a:latin typeface="+mn-lt"/>
        </a:defRPr>
      </a:lvl7pPr>
      <a:lvl8pPr marL="2035372" indent="-180558" algn="l" defTabSz="957998" rtl="0" eaLnBrk="1" fontAlgn="base" hangingPunct="1">
        <a:spcBef>
          <a:spcPct val="0"/>
        </a:spcBef>
        <a:spcAft>
          <a:spcPts val="564"/>
        </a:spcAft>
        <a:buFont typeface="Arial" charset="0"/>
        <a:buChar char="‒"/>
        <a:defRPr sz="1500">
          <a:solidFill>
            <a:schemeClr val="tx2"/>
          </a:solidFill>
          <a:latin typeface="+mn-lt"/>
        </a:defRPr>
      </a:lvl8pPr>
      <a:lvl9pPr marL="2465128" indent="-180558" algn="l" defTabSz="957998" rtl="0" eaLnBrk="1" fontAlgn="base" hangingPunct="1">
        <a:spcBef>
          <a:spcPct val="0"/>
        </a:spcBef>
        <a:spcAft>
          <a:spcPts val="564"/>
        </a:spcAft>
        <a:buFont typeface="Arial" charset="0"/>
        <a:buChar char="‒"/>
        <a:defRPr sz="1500">
          <a:solidFill>
            <a:schemeClr val="tx2"/>
          </a:solidFill>
          <a:latin typeface="+mn-lt"/>
        </a:defRPr>
      </a:lvl9pPr>
    </p:bodyStyle>
    <p:otherStyle>
      <a:defPPr>
        <a:defRPr lang="en-US"/>
      </a:defPPr>
      <a:lvl1pPr marL="0" algn="l" defTabSz="859512" rtl="0" eaLnBrk="1" latinLnBrk="0" hangingPunct="1">
        <a:defRPr sz="1700" kern="1200">
          <a:solidFill>
            <a:schemeClr val="tx1"/>
          </a:solidFill>
          <a:latin typeface="+mn-lt"/>
          <a:ea typeface="+mn-ea"/>
          <a:cs typeface="+mn-cs"/>
        </a:defRPr>
      </a:lvl1pPr>
      <a:lvl2pPr marL="429756" algn="l" defTabSz="859512" rtl="0" eaLnBrk="1" latinLnBrk="0" hangingPunct="1">
        <a:defRPr sz="1700" kern="1200">
          <a:solidFill>
            <a:schemeClr val="tx1"/>
          </a:solidFill>
          <a:latin typeface="+mn-lt"/>
          <a:ea typeface="+mn-ea"/>
          <a:cs typeface="+mn-cs"/>
        </a:defRPr>
      </a:lvl2pPr>
      <a:lvl3pPr marL="859512" algn="l" defTabSz="859512" rtl="0" eaLnBrk="1" latinLnBrk="0" hangingPunct="1">
        <a:defRPr sz="1700" kern="1200">
          <a:solidFill>
            <a:schemeClr val="tx1"/>
          </a:solidFill>
          <a:latin typeface="+mn-lt"/>
          <a:ea typeface="+mn-ea"/>
          <a:cs typeface="+mn-cs"/>
        </a:defRPr>
      </a:lvl3pPr>
      <a:lvl4pPr marL="1289268" algn="l" defTabSz="859512" rtl="0" eaLnBrk="1" latinLnBrk="0" hangingPunct="1">
        <a:defRPr sz="1700" kern="1200">
          <a:solidFill>
            <a:schemeClr val="tx1"/>
          </a:solidFill>
          <a:latin typeface="+mn-lt"/>
          <a:ea typeface="+mn-ea"/>
          <a:cs typeface="+mn-cs"/>
        </a:defRPr>
      </a:lvl4pPr>
      <a:lvl5pPr marL="1719024" algn="l" defTabSz="859512" rtl="0" eaLnBrk="1" latinLnBrk="0" hangingPunct="1">
        <a:defRPr sz="1700" kern="1200">
          <a:solidFill>
            <a:schemeClr val="tx1"/>
          </a:solidFill>
          <a:latin typeface="+mn-lt"/>
          <a:ea typeface="+mn-ea"/>
          <a:cs typeface="+mn-cs"/>
        </a:defRPr>
      </a:lvl5pPr>
      <a:lvl6pPr marL="2148780" algn="l" defTabSz="859512" rtl="0" eaLnBrk="1" latinLnBrk="0" hangingPunct="1">
        <a:defRPr sz="1700" kern="1200">
          <a:solidFill>
            <a:schemeClr val="tx1"/>
          </a:solidFill>
          <a:latin typeface="+mn-lt"/>
          <a:ea typeface="+mn-ea"/>
          <a:cs typeface="+mn-cs"/>
        </a:defRPr>
      </a:lvl6pPr>
      <a:lvl7pPr marL="2578536" algn="l" defTabSz="859512" rtl="0" eaLnBrk="1" latinLnBrk="0" hangingPunct="1">
        <a:defRPr sz="1700" kern="1200">
          <a:solidFill>
            <a:schemeClr val="tx1"/>
          </a:solidFill>
          <a:latin typeface="+mn-lt"/>
          <a:ea typeface="+mn-ea"/>
          <a:cs typeface="+mn-cs"/>
        </a:defRPr>
      </a:lvl7pPr>
      <a:lvl8pPr marL="3008291" algn="l" defTabSz="859512" rtl="0" eaLnBrk="1" latinLnBrk="0" hangingPunct="1">
        <a:defRPr sz="1700" kern="1200">
          <a:solidFill>
            <a:schemeClr val="tx1"/>
          </a:solidFill>
          <a:latin typeface="+mn-lt"/>
          <a:ea typeface="+mn-ea"/>
          <a:cs typeface="+mn-cs"/>
        </a:defRPr>
      </a:lvl8pPr>
      <a:lvl9pPr marL="3438048" algn="l" defTabSz="859512" rtl="0" eaLnBrk="1" latinLnBrk="0" hangingPunct="1">
        <a:defRPr sz="1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www.slidebooks.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www.youtube.com/watch?v=lXJrXHDUQxo"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zdnet.com/article/what-is-chatgpt-and-why-does-it-matter-heres-everything-you-need-to-know/" TargetMode="External"/><Relationship Id="rId2" Type="http://schemas.openxmlformats.org/officeDocument/2006/relationships/hyperlink" Target="https://www.tidio.com/blog/benefits-of-chatbots/"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4BF2711-4A0F-498C-90D2-8CFD2B263A94}"/>
              </a:ext>
            </a:extLst>
          </p:cNvPr>
          <p:cNvSpPr/>
          <p:nvPr/>
        </p:nvSpPr>
        <p:spPr>
          <a:xfrm>
            <a:off x="0" y="-22817"/>
            <a:ext cx="9144000" cy="3135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 name="Rectangle 2">
            <a:hlinkClick r:id="rId2"/>
            <a:extLst>
              <a:ext uri="{FF2B5EF4-FFF2-40B4-BE49-F238E27FC236}">
                <a16:creationId xmlns:a16="http://schemas.microsoft.com/office/drawing/2014/main" id="{FD1865EF-0F65-48A6-AE05-15D009823A16}"/>
              </a:ext>
            </a:extLst>
          </p:cNvPr>
          <p:cNvSpPr/>
          <p:nvPr/>
        </p:nvSpPr>
        <p:spPr>
          <a:xfrm>
            <a:off x="0" y="3112706"/>
            <a:ext cx="9144000" cy="1154494"/>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2860" tIns="11430" rIns="22860" bIns="11430" numCol="1" spcCol="0" rtlCol="0" fromWordArt="0" anchor="ctr" anchorCtr="0" forceAA="0" compatLnSpc="1">
            <a:prstTxWarp prst="textNoShape">
              <a:avLst/>
            </a:prstTxWarp>
            <a:noAutofit/>
          </a:bodyPr>
          <a:lstStyle/>
          <a:p>
            <a:pPr algn="ctr" defTabSz="435356"/>
            <a:endParaRPr lang="en-US" sz="857" dirty="0">
              <a:solidFill>
                <a:prstClr val="white"/>
              </a:solidFill>
            </a:endParaRPr>
          </a:p>
        </p:txBody>
      </p:sp>
      <p:sp>
        <p:nvSpPr>
          <p:cNvPr id="4" name="TextBox 3">
            <a:extLst>
              <a:ext uri="{FF2B5EF4-FFF2-40B4-BE49-F238E27FC236}">
                <a16:creationId xmlns:a16="http://schemas.microsoft.com/office/drawing/2014/main" id="{407B1663-578C-4965-803E-6E8177F96AC7}"/>
              </a:ext>
            </a:extLst>
          </p:cNvPr>
          <p:cNvSpPr txBox="1"/>
          <p:nvPr/>
        </p:nvSpPr>
        <p:spPr>
          <a:xfrm>
            <a:off x="124648" y="3422596"/>
            <a:ext cx="8867736" cy="523220"/>
          </a:xfrm>
          <a:prstGeom prst="rect">
            <a:avLst/>
          </a:prstGeom>
          <a:noFill/>
        </p:spPr>
        <p:txBody>
          <a:bodyPr wrap="square" rtlCol="0">
            <a:spAutoFit/>
          </a:bodyPr>
          <a:lstStyle/>
          <a:p>
            <a:r>
              <a:rPr lang="en-US" sz="2800" b="1" dirty="0" smtClean="0">
                <a:solidFill>
                  <a:schemeClr val="bg1"/>
                </a:solidFill>
                <a:latin typeface="Comic Sans MS" panose="030F0702030302020204" pitchFamily="66" charset="0"/>
              </a:rPr>
              <a:t>Basics in Artificial Intelligence</a:t>
            </a:r>
            <a:endParaRPr lang="en-US" dirty="0">
              <a:solidFill>
                <a:schemeClr val="bg1"/>
              </a:solidFill>
            </a:endParaRPr>
          </a:p>
        </p:txBody>
      </p:sp>
      <p:sp>
        <p:nvSpPr>
          <p:cNvPr id="6" name="TextBox 5">
            <a:extLst>
              <a:ext uri="{FF2B5EF4-FFF2-40B4-BE49-F238E27FC236}">
                <a16:creationId xmlns:a16="http://schemas.microsoft.com/office/drawing/2014/main" id="{DDFBAF2D-A175-44E7-9B43-AC97CDAEBEA6}"/>
              </a:ext>
            </a:extLst>
          </p:cNvPr>
          <p:cNvSpPr txBox="1"/>
          <p:nvPr/>
        </p:nvSpPr>
        <p:spPr>
          <a:xfrm>
            <a:off x="124648" y="597254"/>
            <a:ext cx="7876352" cy="461665"/>
          </a:xfrm>
          <a:prstGeom prst="rect">
            <a:avLst/>
          </a:prstGeom>
          <a:noFill/>
          <a:ln>
            <a:noFill/>
          </a:ln>
        </p:spPr>
        <p:txBody>
          <a:bodyPr wrap="square" rtlCol="0">
            <a:spAutoFit/>
          </a:bodyPr>
          <a:lstStyle/>
          <a:p>
            <a:pPr defTabSz="435356"/>
            <a:r>
              <a:rPr lang="en-US" sz="2400" b="1" dirty="0" smtClean="0">
                <a:solidFill>
                  <a:srgbClr val="002060"/>
                </a:solidFill>
              </a:rPr>
              <a:t>University American College Skopje</a:t>
            </a:r>
            <a:endParaRPr lang="en-US" sz="2400" b="1" dirty="0">
              <a:solidFill>
                <a:srgbClr val="002060"/>
              </a:solidFill>
            </a:endParaRPr>
          </a:p>
        </p:txBody>
      </p:sp>
      <p:sp>
        <p:nvSpPr>
          <p:cNvPr id="8" name="TextBox 7">
            <a:extLst>
              <a:ext uri="{FF2B5EF4-FFF2-40B4-BE49-F238E27FC236}">
                <a16:creationId xmlns:a16="http://schemas.microsoft.com/office/drawing/2014/main" id="{DDFBAF2D-A175-44E7-9B43-AC97CDAEBEA6}"/>
              </a:ext>
            </a:extLst>
          </p:cNvPr>
          <p:cNvSpPr txBox="1"/>
          <p:nvPr/>
        </p:nvSpPr>
        <p:spPr>
          <a:xfrm>
            <a:off x="124648" y="1448157"/>
            <a:ext cx="7876352" cy="369332"/>
          </a:xfrm>
          <a:prstGeom prst="rect">
            <a:avLst/>
          </a:prstGeom>
          <a:noFill/>
          <a:ln>
            <a:noFill/>
          </a:ln>
        </p:spPr>
        <p:txBody>
          <a:bodyPr wrap="square" rtlCol="0">
            <a:spAutoFit/>
          </a:bodyPr>
          <a:lstStyle/>
          <a:p>
            <a:pPr defTabSz="435356"/>
            <a:r>
              <a:rPr lang="en-US" b="1" dirty="0" smtClean="0">
                <a:solidFill>
                  <a:srgbClr val="002060"/>
                </a:solidFill>
              </a:rPr>
              <a:t>Course</a:t>
            </a:r>
            <a:r>
              <a:rPr lang="en-US" b="1" smtClean="0">
                <a:solidFill>
                  <a:srgbClr val="002060"/>
                </a:solidFill>
              </a:rPr>
              <a:t>: </a:t>
            </a:r>
            <a:r>
              <a:rPr lang="en-US" b="1" smtClean="0">
                <a:solidFill>
                  <a:srgbClr val="002060"/>
                </a:solidFill>
              </a:rPr>
              <a:t>Business Computer Applications</a:t>
            </a:r>
            <a:endParaRPr lang="en-US" b="1" dirty="0">
              <a:solidFill>
                <a:srgbClr val="002060"/>
              </a:solidFill>
            </a:endParaRPr>
          </a:p>
        </p:txBody>
      </p:sp>
      <p:sp>
        <p:nvSpPr>
          <p:cNvPr id="9" name="TextBox 8">
            <a:extLst>
              <a:ext uri="{FF2B5EF4-FFF2-40B4-BE49-F238E27FC236}">
                <a16:creationId xmlns:a16="http://schemas.microsoft.com/office/drawing/2014/main" id="{DDFBAF2D-A175-44E7-9B43-AC97CDAEBEA6}"/>
              </a:ext>
            </a:extLst>
          </p:cNvPr>
          <p:cNvSpPr txBox="1"/>
          <p:nvPr/>
        </p:nvSpPr>
        <p:spPr>
          <a:xfrm>
            <a:off x="111574" y="5410200"/>
            <a:ext cx="7876352" cy="646331"/>
          </a:xfrm>
          <a:prstGeom prst="rect">
            <a:avLst/>
          </a:prstGeom>
          <a:noFill/>
          <a:ln>
            <a:noFill/>
          </a:ln>
        </p:spPr>
        <p:txBody>
          <a:bodyPr wrap="square" rtlCol="0">
            <a:spAutoFit/>
          </a:bodyPr>
          <a:lstStyle/>
          <a:p>
            <a:pPr defTabSz="435356"/>
            <a:endParaRPr lang="en-US" b="1" dirty="0" smtClean="0">
              <a:solidFill>
                <a:srgbClr val="002060"/>
              </a:solidFill>
            </a:endParaRPr>
          </a:p>
          <a:p>
            <a:pPr defTabSz="435356"/>
            <a:r>
              <a:rPr lang="en-US" b="1" dirty="0" smtClean="0">
                <a:solidFill>
                  <a:srgbClr val="002060"/>
                </a:solidFill>
              </a:rPr>
              <a:t>Marija Stanojeska, PhD</a:t>
            </a:r>
          </a:p>
        </p:txBody>
      </p:sp>
    </p:spTree>
    <p:extLst>
      <p:ext uri="{BB962C8B-B14F-4D97-AF65-F5344CB8AC3E}">
        <p14:creationId xmlns:p14="http://schemas.microsoft.com/office/powerpoint/2010/main" val="29959158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smtClean="0">
                <a:latin typeface="Comic Sans MS" panose="030F0702030302020204" pitchFamily="66" charset="0"/>
              </a:rPr>
              <a:t>Artificial </a:t>
            </a:r>
            <a:r>
              <a:rPr lang="en-US" sz="1800" dirty="0">
                <a:latin typeface="Comic Sans MS" panose="030F0702030302020204" pitchFamily="66" charset="0"/>
              </a:rPr>
              <a:t>General Intelligence (AGI/SAI)</a:t>
            </a:r>
          </a:p>
        </p:txBody>
      </p:sp>
      <p:sp>
        <p:nvSpPr>
          <p:cNvPr id="26627" name="Content Placeholder 2"/>
          <p:cNvSpPr>
            <a:spLocks noGrp="1"/>
          </p:cNvSpPr>
          <p:nvPr>
            <p:ph idx="1"/>
          </p:nvPr>
        </p:nvSpPr>
        <p:spPr>
          <a:xfrm>
            <a:off x="457200" y="1219200"/>
            <a:ext cx="8229600" cy="4572000"/>
          </a:xfrm>
        </p:spPr>
        <p:txBody>
          <a:bodyPr/>
          <a:lstStyle/>
          <a:p>
            <a:pPr marL="0" marR="5080" indent="0" algn="just">
              <a:spcBef>
                <a:spcPts val="100"/>
              </a:spcBef>
              <a:buNone/>
            </a:pPr>
            <a:r>
              <a:rPr lang="en-US" dirty="0" smtClean="0">
                <a:solidFill>
                  <a:schemeClr val="accent1">
                    <a:lumMod val="75000"/>
                  </a:schemeClr>
                </a:solidFill>
              </a:rPr>
              <a:t>Artificial </a:t>
            </a:r>
            <a:r>
              <a:rPr lang="en-US" dirty="0">
                <a:solidFill>
                  <a:schemeClr val="accent1">
                    <a:lumMod val="75000"/>
                  </a:schemeClr>
                </a:solidFill>
              </a:rPr>
              <a:t>General Intelligence (AGI/SAI) </a:t>
            </a:r>
            <a:r>
              <a:rPr lang="en-US" dirty="0" smtClean="0">
                <a:solidFill>
                  <a:schemeClr val="accent1">
                    <a:lumMod val="75000"/>
                  </a:schemeClr>
                </a:solidFill>
              </a:rPr>
              <a:t>possesses </a:t>
            </a:r>
            <a:r>
              <a:rPr lang="en-US" dirty="0">
                <a:solidFill>
                  <a:schemeClr val="accent1">
                    <a:lumMod val="75000"/>
                  </a:schemeClr>
                </a:solidFill>
              </a:rPr>
              <a:t>a level of intelligence comparable to human intelligence and is capable of understanding, learning, and applying knowledge across a wide range of tasks and domains. AGI/SAI has the ability to think, reason, and make decisions autonomously, exhibiting cognitive capabilities at or beyond human level. AGI/SAI, if achieved, could potentially perform any intellectual task that a human can. </a:t>
            </a:r>
            <a:r>
              <a:rPr lang="en-US" dirty="0" smtClean="0">
                <a:solidFill>
                  <a:schemeClr val="accent1">
                    <a:lumMod val="75000"/>
                  </a:schemeClr>
                </a:solidFill>
              </a:rPr>
              <a:t>It </a:t>
            </a:r>
            <a:r>
              <a:rPr lang="en-US" dirty="0" smtClean="0"/>
              <a:t>describes </a:t>
            </a:r>
            <a:r>
              <a:rPr lang="en-US" dirty="0"/>
              <a:t>programming that can replicate the cognitive abilities of the human brain. When presented with an unfamiliar task, a strong AI system can use fuzzy logic to apply knowledge from one domain to another and find a solution autonomously. </a:t>
            </a:r>
          </a:p>
          <a:p>
            <a:pPr marL="0" marR="5080" indent="0" algn="just">
              <a:spcBef>
                <a:spcPts val="100"/>
              </a:spcBef>
              <a:buNone/>
            </a:pPr>
            <a:r>
              <a:rPr lang="en-US" dirty="0"/>
              <a:t>A machine with strong AI is able to think and act just like a human. It is able to learn experiences. The best representation would be how Hollywood portrays robots.</a:t>
            </a:r>
            <a:endParaRPr lang="en-US" dirty="0">
              <a:latin typeface="Arial Black"/>
              <a:cs typeface="Arial Black"/>
            </a:endParaRPr>
          </a:p>
          <a:p>
            <a:pPr marL="0" indent="0" algn="just">
              <a:buNone/>
            </a:pPr>
            <a:r>
              <a:rPr lang="en-US" dirty="0" smtClean="0">
                <a:solidFill>
                  <a:schemeClr val="accent1">
                    <a:lumMod val="75000"/>
                  </a:schemeClr>
                </a:solidFill>
              </a:rPr>
              <a:t>However</a:t>
            </a:r>
            <a:r>
              <a:rPr lang="en-US" dirty="0">
                <a:solidFill>
                  <a:schemeClr val="accent1">
                    <a:lumMod val="75000"/>
                  </a:schemeClr>
                </a:solidFill>
              </a:rPr>
              <a:t>, true AGI/SAI is still a hypothetical concept and has not yet been fully </a:t>
            </a:r>
            <a:r>
              <a:rPr lang="en-US" dirty="0" smtClean="0">
                <a:solidFill>
                  <a:schemeClr val="accent1">
                    <a:lumMod val="75000"/>
                  </a:schemeClr>
                </a:solidFill>
              </a:rPr>
              <a:t>realized.</a:t>
            </a:r>
          </a:p>
          <a:p>
            <a:endParaRPr lang="en-US" dirty="0"/>
          </a:p>
        </p:txBody>
      </p:sp>
      <p:pic>
        <p:nvPicPr>
          <p:cNvPr id="4" name="Picture 2" descr="Would a robot make a better PM than a human? | HRD Australi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77694" y="4390103"/>
            <a:ext cx="2966306" cy="2438400"/>
          </a:xfrm>
          <a:prstGeom prst="rect">
            <a:avLst/>
          </a:prstGeom>
          <a:noFill/>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69406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smtClean="0">
                <a:latin typeface="Comic Sans MS" panose="030F0702030302020204" pitchFamily="66" charset="0"/>
              </a:rPr>
              <a:t>Artificial </a:t>
            </a:r>
            <a:r>
              <a:rPr lang="en-US" sz="1800" dirty="0">
                <a:latin typeface="Comic Sans MS" panose="030F0702030302020204" pitchFamily="66" charset="0"/>
              </a:rPr>
              <a:t>super intelligence (ASI)</a:t>
            </a:r>
          </a:p>
        </p:txBody>
      </p:sp>
      <p:sp>
        <p:nvSpPr>
          <p:cNvPr id="26627" name="Content Placeholder 2"/>
          <p:cNvSpPr>
            <a:spLocks noGrp="1"/>
          </p:cNvSpPr>
          <p:nvPr>
            <p:ph idx="1"/>
          </p:nvPr>
        </p:nvSpPr>
        <p:spPr>
          <a:xfrm>
            <a:off x="457200" y="1371600"/>
            <a:ext cx="8229600" cy="4572000"/>
          </a:xfrm>
        </p:spPr>
        <p:txBody>
          <a:bodyPr/>
          <a:lstStyle/>
          <a:p>
            <a:pPr marL="0" indent="0" algn="just">
              <a:buNone/>
            </a:pPr>
            <a:r>
              <a:rPr lang="en-US" dirty="0" smtClean="0">
                <a:solidFill>
                  <a:schemeClr val="accent1">
                    <a:lumMod val="75000"/>
                  </a:schemeClr>
                </a:solidFill>
              </a:rPr>
              <a:t>Artificial </a:t>
            </a:r>
            <a:r>
              <a:rPr lang="en-US" dirty="0">
                <a:solidFill>
                  <a:schemeClr val="accent1">
                    <a:lumMod val="75000"/>
                  </a:schemeClr>
                </a:solidFill>
              </a:rPr>
              <a:t>super intelligence (ASI) </a:t>
            </a:r>
            <a:r>
              <a:rPr lang="en-US" dirty="0" smtClean="0">
                <a:solidFill>
                  <a:schemeClr val="accent1">
                    <a:lumMod val="75000"/>
                  </a:schemeClr>
                </a:solidFill>
              </a:rPr>
              <a:t>surpasses </a:t>
            </a:r>
            <a:r>
              <a:rPr lang="en-US" dirty="0">
                <a:solidFill>
                  <a:schemeClr val="accent1">
                    <a:lumMod val="75000"/>
                  </a:schemeClr>
                </a:solidFill>
              </a:rPr>
              <a:t>human intelligence and possesses capabilities that are vastly superior to human intelligence in all aspects. ASI, if achieved, would have the capacity to outperform humans in virtually all domains of intellectual tasks and possess unprecedented levels of problem-solving, decision-making, and creative abilities. ASI is considered highly speculative and its potential implications, benefits, and risks are the subject of extensive debates and discussions among researchers, ethicists, and policymakers</a:t>
            </a:r>
          </a:p>
        </p:txBody>
      </p:sp>
      <p:pic>
        <p:nvPicPr>
          <p:cNvPr id="1026" name="Picture 2" descr="2,871 Artificial General Intelligence Images, Stock Photos, 3D objects, &amp;  Vectors | Shuttersto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1607" y="3810000"/>
            <a:ext cx="6782393" cy="2905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56528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smtClean="0">
                <a:latin typeface="Comic Sans MS" panose="030F0702030302020204" pitchFamily="66" charset="0"/>
              </a:rPr>
              <a:t>ANI vs. AGI vs. ASI</a:t>
            </a:r>
            <a:endParaRPr lang="en-US" sz="1800" dirty="0">
              <a:latin typeface="Comic Sans MS" panose="030F0702030302020204" pitchFamily="66" charset="0"/>
            </a:endParaRPr>
          </a:p>
        </p:txBody>
      </p:sp>
      <p:pic>
        <p:nvPicPr>
          <p:cNvPr id="1028" name="Picture 4" descr="An infographic representing artificial narrow intelligence, artificial general intelligence, and artificial super intelligence"/>
          <p:cNvPicPr>
            <a:picLocks noChangeAspect="1" noChangeArrowheads="1"/>
          </p:cNvPicPr>
          <p:nvPr/>
        </p:nvPicPr>
        <p:blipFill rotWithShape="1">
          <a:blip r:embed="rId2">
            <a:extLst>
              <a:ext uri="{28A0092B-C50C-407E-A947-70E740481C1C}">
                <a14:useLocalDpi xmlns:a14="http://schemas.microsoft.com/office/drawing/2010/main" val="0"/>
              </a:ext>
            </a:extLst>
          </a:blip>
          <a:srcRect l="5000" t="26065" r="9167" b="19062"/>
          <a:stretch/>
        </p:blipFill>
        <p:spPr bwMode="auto">
          <a:xfrm>
            <a:off x="4760" y="2089582"/>
            <a:ext cx="9139239" cy="35492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94138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a:latin typeface="Comic Sans MS" panose="030F0702030302020204" pitchFamily="66" charset="0"/>
              </a:rPr>
              <a:t>Differences between AI, </a:t>
            </a:r>
            <a:r>
              <a:rPr lang="en-US" sz="1800" dirty="0" smtClean="0">
                <a:latin typeface="Comic Sans MS" panose="030F0702030302020204" pitchFamily="66" charset="0"/>
              </a:rPr>
              <a:t>Machine </a:t>
            </a:r>
            <a:r>
              <a:rPr lang="en-US" sz="1800" dirty="0">
                <a:latin typeface="Comic Sans MS" panose="030F0702030302020204" pitchFamily="66" charset="0"/>
              </a:rPr>
              <a:t>L</a:t>
            </a:r>
            <a:r>
              <a:rPr lang="en-US" sz="1800" dirty="0" smtClean="0">
                <a:latin typeface="Comic Sans MS" panose="030F0702030302020204" pitchFamily="66" charset="0"/>
              </a:rPr>
              <a:t>earning </a:t>
            </a:r>
            <a:r>
              <a:rPr lang="en-US" sz="1800" dirty="0">
                <a:latin typeface="Comic Sans MS" panose="030F0702030302020204" pitchFamily="66" charset="0"/>
              </a:rPr>
              <a:t>and </a:t>
            </a:r>
            <a:r>
              <a:rPr lang="en-US" sz="1800" dirty="0" smtClean="0">
                <a:latin typeface="Comic Sans MS" panose="030F0702030302020204" pitchFamily="66" charset="0"/>
              </a:rPr>
              <a:t>Deep </a:t>
            </a:r>
            <a:r>
              <a:rPr lang="en-US" sz="1800" dirty="0">
                <a:latin typeface="Comic Sans MS" panose="030F0702030302020204" pitchFamily="66" charset="0"/>
              </a:rPr>
              <a:t>L</a:t>
            </a:r>
            <a:r>
              <a:rPr lang="en-US" sz="1800" dirty="0" smtClean="0">
                <a:latin typeface="Comic Sans MS" panose="030F0702030302020204" pitchFamily="66" charset="0"/>
              </a:rPr>
              <a:t>earning</a:t>
            </a:r>
            <a:endParaRPr lang="en-US" sz="1800" dirty="0">
              <a:latin typeface="Comic Sans MS" panose="030F0702030302020204" pitchFamily="66" charset="0"/>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474" t="13923" r="3862" b="13921"/>
          <a:stretch/>
        </p:blipFill>
        <p:spPr>
          <a:xfrm>
            <a:off x="544370" y="2269237"/>
            <a:ext cx="7990030" cy="3657600"/>
          </a:xfrm>
          <a:prstGeom prst="rect">
            <a:avLst/>
          </a:prstGeom>
        </p:spPr>
      </p:pic>
      <p:sp>
        <p:nvSpPr>
          <p:cNvPr id="8" name="Rounded Rectangular Callout 7">
            <a:extLst>
              <a:ext uri="{FF2B5EF4-FFF2-40B4-BE49-F238E27FC236}">
                <a16:creationId xmlns:a16="http://schemas.microsoft.com/office/drawing/2014/main" id="{FF40C224-E17D-4767-B3FA-D7B123902C46}"/>
              </a:ext>
            </a:extLst>
          </p:cNvPr>
          <p:cNvSpPr/>
          <p:nvPr/>
        </p:nvSpPr>
        <p:spPr bwMode="auto">
          <a:xfrm>
            <a:off x="152400" y="1027175"/>
            <a:ext cx="3048000" cy="2097025"/>
          </a:xfrm>
          <a:prstGeom prst="wedgeRoundRectCallout">
            <a:avLst>
              <a:gd name="adj1" fmla="val 68765"/>
              <a:gd name="adj2" fmla="val 58343"/>
              <a:gd name="adj3" fmla="val 16667"/>
            </a:avLst>
          </a:prstGeom>
          <a:solidFill>
            <a:srgbClr val="F2E6BC"/>
          </a:solidFill>
          <a:ln>
            <a:noFill/>
          </a:ln>
        </p:spPr>
        <p:style>
          <a:lnRef idx="2">
            <a:schemeClr val="accent2"/>
          </a:lnRef>
          <a:fillRef idx="1">
            <a:schemeClr val="lt1"/>
          </a:fillRef>
          <a:effectRef idx="0">
            <a:schemeClr val="accent2"/>
          </a:effectRef>
          <a:fontRef idx="minor">
            <a:schemeClr val="dk1"/>
          </a:fontRef>
        </p:style>
        <p:txBody>
          <a:bodyPr wrap="square" lIns="91428" tIns="45715" rIns="91428" bIns="45715" rtlCol="0" anchor="ctr">
            <a:noAutofit/>
          </a:bodyPr>
          <a:lstStyle/>
          <a:p>
            <a:pPr marR="5080" algn="just">
              <a:spcBef>
                <a:spcPts val="100"/>
              </a:spcBef>
            </a:pPr>
            <a:r>
              <a:rPr lang="en-US" sz="1400" dirty="0">
                <a:solidFill>
                  <a:schemeClr val="accent1">
                    <a:lumMod val="50000"/>
                  </a:schemeClr>
                </a:solidFill>
              </a:rPr>
              <a:t>The term AI, coined in the 1950s, refers to the simulation of human intelligence by machines. It covers an ever-changing set of capabilities as new technologies are developed. Technologies that come under the umbrella of AI include machine learning and deep learning.</a:t>
            </a:r>
            <a:endParaRPr lang="en-US" sz="1400" dirty="0">
              <a:solidFill>
                <a:schemeClr val="accent1">
                  <a:lumMod val="50000"/>
                </a:schemeClr>
              </a:solidFill>
              <a:latin typeface="Arial Black"/>
              <a:cs typeface="Arial Black"/>
            </a:endParaRPr>
          </a:p>
        </p:txBody>
      </p:sp>
      <p:sp>
        <p:nvSpPr>
          <p:cNvPr id="9" name="Rounded Rectangular Callout 8">
            <a:extLst>
              <a:ext uri="{FF2B5EF4-FFF2-40B4-BE49-F238E27FC236}">
                <a16:creationId xmlns:a16="http://schemas.microsoft.com/office/drawing/2014/main" id="{FF40C224-E17D-4767-B3FA-D7B123902C46}"/>
              </a:ext>
            </a:extLst>
          </p:cNvPr>
          <p:cNvSpPr/>
          <p:nvPr/>
        </p:nvSpPr>
        <p:spPr bwMode="auto">
          <a:xfrm>
            <a:off x="4931664" y="1219201"/>
            <a:ext cx="3438144" cy="2057400"/>
          </a:xfrm>
          <a:prstGeom prst="wedgeRoundRectCallout">
            <a:avLst>
              <a:gd name="adj1" fmla="val -74160"/>
              <a:gd name="adj2" fmla="val 76557"/>
              <a:gd name="adj3" fmla="val 16667"/>
            </a:avLst>
          </a:prstGeom>
          <a:solidFill>
            <a:srgbClr val="F2E6BC"/>
          </a:solidFill>
          <a:ln>
            <a:noFill/>
          </a:ln>
        </p:spPr>
        <p:style>
          <a:lnRef idx="2">
            <a:schemeClr val="accent2"/>
          </a:lnRef>
          <a:fillRef idx="1">
            <a:schemeClr val="lt1"/>
          </a:fillRef>
          <a:effectRef idx="0">
            <a:schemeClr val="accent2"/>
          </a:effectRef>
          <a:fontRef idx="minor">
            <a:schemeClr val="dk1"/>
          </a:fontRef>
        </p:style>
        <p:txBody>
          <a:bodyPr wrap="square" lIns="91428" tIns="45715" rIns="91428" bIns="45715" rtlCol="0" anchor="ctr">
            <a:noAutofit/>
          </a:bodyPr>
          <a:lstStyle/>
          <a:p>
            <a:pPr marR="5080" algn="just">
              <a:spcBef>
                <a:spcPts val="100"/>
              </a:spcBef>
            </a:pPr>
            <a:r>
              <a:rPr lang="en-US" sz="1400" dirty="0">
                <a:solidFill>
                  <a:schemeClr val="accent1">
                    <a:lumMod val="50000"/>
                  </a:schemeClr>
                </a:solidFill>
              </a:rPr>
              <a:t>Machine learning enables software applications to become more accurate at predicting outcomes without being explicitly programmed to do so. Machine learning algorithms use historical data as input to predict new output values. This approach became vastly more effective with the rise of large data sets to train on. </a:t>
            </a:r>
          </a:p>
        </p:txBody>
      </p:sp>
      <p:sp>
        <p:nvSpPr>
          <p:cNvPr id="10" name="Rounded Rectangular Callout 9">
            <a:extLst>
              <a:ext uri="{FF2B5EF4-FFF2-40B4-BE49-F238E27FC236}">
                <a16:creationId xmlns:a16="http://schemas.microsoft.com/office/drawing/2014/main" id="{FF40C224-E17D-4767-B3FA-D7B123902C46}"/>
              </a:ext>
            </a:extLst>
          </p:cNvPr>
          <p:cNvSpPr/>
          <p:nvPr/>
        </p:nvSpPr>
        <p:spPr bwMode="auto">
          <a:xfrm>
            <a:off x="228600" y="5257800"/>
            <a:ext cx="4114800" cy="1525523"/>
          </a:xfrm>
          <a:prstGeom prst="wedgeRoundRectCallout">
            <a:avLst>
              <a:gd name="adj1" fmla="val 59075"/>
              <a:gd name="adj2" fmla="val -55551"/>
              <a:gd name="adj3" fmla="val 16667"/>
            </a:avLst>
          </a:prstGeom>
          <a:solidFill>
            <a:srgbClr val="F2E6BC"/>
          </a:solidFill>
          <a:ln>
            <a:noFill/>
          </a:ln>
        </p:spPr>
        <p:style>
          <a:lnRef idx="2">
            <a:schemeClr val="accent2"/>
          </a:lnRef>
          <a:fillRef idx="1">
            <a:schemeClr val="lt1"/>
          </a:fillRef>
          <a:effectRef idx="0">
            <a:schemeClr val="accent2"/>
          </a:effectRef>
          <a:fontRef idx="minor">
            <a:schemeClr val="dk1"/>
          </a:fontRef>
        </p:style>
        <p:txBody>
          <a:bodyPr wrap="square" lIns="91428" tIns="45715" rIns="91428" bIns="45715" rtlCol="0" anchor="ctr">
            <a:noAutofit/>
          </a:bodyPr>
          <a:lstStyle/>
          <a:p>
            <a:pPr marR="5080" algn="just">
              <a:spcBef>
                <a:spcPts val="100"/>
              </a:spcBef>
            </a:pPr>
            <a:r>
              <a:rPr lang="en-US" sz="1400" dirty="0">
                <a:solidFill>
                  <a:schemeClr val="accent1">
                    <a:lumMod val="50000"/>
                  </a:schemeClr>
                </a:solidFill>
              </a:rPr>
              <a:t>Deep learning, a subset of machine learning, is based on our understanding of how the brain is structured. Deep learning's use of artificial neural networks structure is the underpinning of recent advances in AI, including self-driving cars and </a:t>
            </a:r>
            <a:r>
              <a:rPr lang="en-US" sz="1400" dirty="0" err="1">
                <a:solidFill>
                  <a:schemeClr val="accent1">
                    <a:lumMod val="50000"/>
                  </a:schemeClr>
                </a:solidFill>
              </a:rPr>
              <a:t>ChatGPT</a:t>
            </a:r>
            <a:r>
              <a:rPr lang="en-US" sz="1400" dirty="0">
                <a:solidFill>
                  <a:schemeClr val="accent1">
                    <a:lumMod val="50000"/>
                  </a:schemeClr>
                </a:solidFill>
              </a:rPr>
              <a:t>.</a:t>
            </a:r>
            <a:endParaRPr lang="en-US" sz="1400" dirty="0">
              <a:solidFill>
                <a:schemeClr val="accent1">
                  <a:lumMod val="50000"/>
                </a:schemeClr>
              </a:solidFill>
              <a:latin typeface="Arial Black"/>
              <a:cs typeface="Arial Black"/>
            </a:endParaRPr>
          </a:p>
        </p:txBody>
      </p:sp>
    </p:spTree>
    <p:extLst>
      <p:ext uri="{BB962C8B-B14F-4D97-AF65-F5344CB8AC3E}">
        <p14:creationId xmlns:p14="http://schemas.microsoft.com/office/powerpoint/2010/main" val="3096917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2" name="Table 31"/>
          <p:cNvGraphicFramePr>
            <a:graphicFrameLocks noGrp="1"/>
          </p:cNvGraphicFramePr>
          <p:nvPr>
            <p:extLst/>
          </p:nvPr>
        </p:nvGraphicFramePr>
        <p:xfrm>
          <a:off x="609600" y="1600200"/>
          <a:ext cx="7963130" cy="4839874"/>
        </p:xfrm>
        <a:graphic>
          <a:graphicData uri="http://schemas.openxmlformats.org/drawingml/2006/table">
            <a:tbl>
              <a:tblPr>
                <a:effectLst>
                  <a:outerShdw blurRad="50800" dist="38100" dir="16200000" rotWithShape="0">
                    <a:prstClr val="black">
                      <a:alpha val="40000"/>
                    </a:prstClr>
                  </a:outerShdw>
                </a:effectLst>
              </a:tblPr>
              <a:tblGrid>
                <a:gridCol w="2743200">
                  <a:extLst>
                    <a:ext uri="{9D8B030D-6E8A-4147-A177-3AD203B41FA5}">
                      <a16:colId xmlns:a16="http://schemas.microsoft.com/office/drawing/2014/main" val="20000"/>
                    </a:ext>
                  </a:extLst>
                </a:gridCol>
                <a:gridCol w="2362200">
                  <a:extLst>
                    <a:ext uri="{9D8B030D-6E8A-4147-A177-3AD203B41FA5}">
                      <a16:colId xmlns:a16="http://schemas.microsoft.com/office/drawing/2014/main" val="20001"/>
                    </a:ext>
                  </a:extLst>
                </a:gridCol>
                <a:gridCol w="2857730">
                  <a:extLst>
                    <a:ext uri="{9D8B030D-6E8A-4147-A177-3AD203B41FA5}">
                      <a16:colId xmlns:a16="http://schemas.microsoft.com/office/drawing/2014/main" val="20002"/>
                    </a:ext>
                  </a:extLst>
                </a:gridCol>
              </a:tblGrid>
              <a:tr h="704754">
                <a:tc>
                  <a:txBody>
                    <a:bodyPr/>
                    <a:lstStyle/>
                    <a:p>
                      <a:pPr algn="ctr" fontAlgn="t"/>
                      <a:r>
                        <a:rPr lang="en-US" sz="1600" b="1" dirty="0">
                          <a:solidFill>
                            <a:srgbClr val="C00000"/>
                          </a:solidFill>
                          <a:effectLst/>
                          <a:latin typeface="+mn-lt"/>
                        </a:rPr>
                        <a:t>Artificial Intelligence</a:t>
                      </a:r>
                    </a:p>
                  </a:txBody>
                  <a:tcPr marL="76200" marR="76200" marT="76200" marB="762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600" b="1" dirty="0">
                          <a:solidFill>
                            <a:srgbClr val="C00000"/>
                          </a:solidFill>
                          <a:effectLst/>
                          <a:latin typeface="+mn-lt"/>
                        </a:rPr>
                        <a:t>Machine Learning</a:t>
                      </a:r>
                    </a:p>
                  </a:txBody>
                  <a:tcPr marL="76200" marR="76200" marT="76200" marB="762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600" b="1" dirty="0">
                          <a:solidFill>
                            <a:srgbClr val="C00000"/>
                          </a:solidFill>
                          <a:effectLst/>
                          <a:latin typeface="+mn-lt"/>
                        </a:rPr>
                        <a:t>Deep Learning</a:t>
                      </a:r>
                    </a:p>
                  </a:txBody>
                  <a:tcPr marL="76200" marR="76200" marT="76200" marB="762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69412">
                <a:tc>
                  <a:txBody>
                    <a:bodyPr/>
                    <a:lstStyle/>
                    <a:p>
                      <a:pPr algn="ctr" fontAlgn="t"/>
                      <a:r>
                        <a:rPr lang="en-US" sz="1400" dirty="0" smtClean="0">
                          <a:solidFill>
                            <a:schemeClr val="accent1">
                              <a:lumMod val="75000"/>
                            </a:schemeClr>
                          </a:solidFill>
                          <a:effectLst/>
                          <a:latin typeface="+mn-lt"/>
                        </a:rPr>
                        <a:t>The </a:t>
                      </a:r>
                      <a:r>
                        <a:rPr lang="en-US" sz="1400" dirty="0">
                          <a:solidFill>
                            <a:schemeClr val="accent1">
                              <a:lumMod val="75000"/>
                            </a:schemeClr>
                          </a:solidFill>
                          <a:effectLst/>
                          <a:latin typeface="+mn-lt"/>
                        </a:rPr>
                        <a:t>term Artificial intelligence was first coined in the year </a:t>
                      </a:r>
                      <a:r>
                        <a:rPr lang="en-US" sz="1400" b="1" dirty="0">
                          <a:solidFill>
                            <a:schemeClr val="accent1">
                              <a:lumMod val="75000"/>
                            </a:schemeClr>
                          </a:solidFill>
                          <a:effectLst/>
                          <a:latin typeface="+mn-lt"/>
                        </a:rPr>
                        <a:t>1956 by John McCarthy</a:t>
                      </a:r>
                      <a:r>
                        <a:rPr lang="en-US" sz="1400" dirty="0">
                          <a:solidFill>
                            <a:schemeClr val="accent1">
                              <a:lumMod val="75000"/>
                            </a:schemeClr>
                          </a:solidFill>
                          <a:effectLst/>
                          <a:latin typeface="+mn-lt"/>
                        </a:rPr>
                        <a:t>.</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dirty="0">
                          <a:solidFill>
                            <a:schemeClr val="accent1">
                              <a:lumMod val="75000"/>
                            </a:schemeClr>
                          </a:solidFill>
                          <a:effectLst/>
                          <a:latin typeface="+mn-lt"/>
                        </a:rPr>
                        <a:t>The term ML was first coined in the year </a:t>
                      </a:r>
                      <a:r>
                        <a:rPr lang="en-US" sz="1400" b="1" dirty="0">
                          <a:solidFill>
                            <a:schemeClr val="accent1">
                              <a:lumMod val="75000"/>
                            </a:schemeClr>
                          </a:solidFill>
                          <a:effectLst/>
                          <a:latin typeface="+mn-lt"/>
                        </a:rPr>
                        <a:t>1959 by Arthur Samuel</a:t>
                      </a:r>
                      <a:r>
                        <a:rPr lang="en-US" sz="1400" dirty="0">
                          <a:solidFill>
                            <a:schemeClr val="accent1">
                              <a:lumMod val="75000"/>
                            </a:schemeClr>
                          </a:solidFill>
                          <a:effectLst/>
                          <a:latin typeface="+mn-lt"/>
                        </a:rPr>
                        <a:t>.</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dirty="0">
                          <a:solidFill>
                            <a:schemeClr val="accent1">
                              <a:lumMod val="75000"/>
                            </a:schemeClr>
                          </a:solidFill>
                          <a:effectLst/>
                          <a:latin typeface="+mn-lt"/>
                        </a:rPr>
                        <a:t>The term DL was first coined in the year </a:t>
                      </a:r>
                      <a:r>
                        <a:rPr lang="en-US" sz="1400" b="1" dirty="0">
                          <a:solidFill>
                            <a:schemeClr val="accent1">
                              <a:lumMod val="75000"/>
                            </a:schemeClr>
                          </a:solidFill>
                          <a:effectLst/>
                          <a:latin typeface="+mn-lt"/>
                        </a:rPr>
                        <a:t>2000 Igor Aizenberg</a:t>
                      </a:r>
                      <a:r>
                        <a:rPr lang="en-US" sz="1400" dirty="0">
                          <a:solidFill>
                            <a:schemeClr val="accent1">
                              <a:lumMod val="75000"/>
                            </a:schemeClr>
                          </a:solidFill>
                          <a:effectLst/>
                          <a:latin typeface="+mn-lt"/>
                        </a:rPr>
                        <a:t>.</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78396">
                <a:tc>
                  <a:txBody>
                    <a:bodyPr/>
                    <a:lstStyle/>
                    <a:p>
                      <a:pPr algn="ctr" fontAlgn="t"/>
                      <a:r>
                        <a:rPr lang="en-US" sz="1400" dirty="0">
                          <a:solidFill>
                            <a:schemeClr val="accent1">
                              <a:lumMod val="75000"/>
                            </a:schemeClr>
                          </a:solidFill>
                          <a:effectLst/>
                          <a:latin typeface="+mn-lt"/>
                        </a:rPr>
                        <a:t>It is a technology that is used to create intelligent machines that can mimic human behavior.</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dirty="0">
                          <a:solidFill>
                            <a:schemeClr val="accent1">
                              <a:lumMod val="75000"/>
                            </a:schemeClr>
                          </a:solidFill>
                          <a:effectLst/>
                          <a:latin typeface="+mn-lt"/>
                        </a:rPr>
                        <a:t>It is a subset of AI that learns from past data and experiences.</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dirty="0">
                          <a:solidFill>
                            <a:schemeClr val="accent1">
                              <a:lumMod val="75000"/>
                            </a:schemeClr>
                          </a:solidFill>
                          <a:effectLst/>
                          <a:latin typeface="+mn-lt"/>
                        </a:rPr>
                        <a:t>It is the subset of machine learning and AI that is inspired by the human brain cells, called neurons, and imitates the working of the human brain.</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78396">
                <a:tc>
                  <a:txBody>
                    <a:bodyPr/>
                    <a:lstStyle/>
                    <a:p>
                      <a:pPr algn="ctr" fontAlgn="t"/>
                      <a:r>
                        <a:rPr lang="en-US" sz="1400" dirty="0">
                          <a:solidFill>
                            <a:schemeClr val="accent1">
                              <a:lumMod val="75000"/>
                            </a:schemeClr>
                          </a:solidFill>
                          <a:effectLst/>
                          <a:latin typeface="+mn-lt"/>
                        </a:rPr>
                        <a:t>AI completely deals with structured, semi-structured data.</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dirty="0">
                          <a:solidFill>
                            <a:schemeClr val="accent1">
                              <a:lumMod val="75000"/>
                            </a:schemeClr>
                          </a:solidFill>
                          <a:effectLst/>
                          <a:latin typeface="+mn-lt"/>
                        </a:rPr>
                        <a:t>ML deals with structured and semi-structured data.</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dirty="0">
                          <a:solidFill>
                            <a:schemeClr val="accent1">
                              <a:lumMod val="75000"/>
                            </a:schemeClr>
                          </a:solidFill>
                          <a:effectLst/>
                          <a:latin typeface="+mn-lt"/>
                        </a:rPr>
                        <a:t>Deep learning deals with structured and unstructured data.</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9693725"/>
                  </a:ext>
                </a:extLst>
              </a:tr>
              <a:tr h="378396">
                <a:tc>
                  <a:txBody>
                    <a:bodyPr/>
                    <a:lstStyle/>
                    <a:p>
                      <a:pPr algn="ctr" fontAlgn="t"/>
                      <a:r>
                        <a:rPr lang="en-US" sz="1400" dirty="0">
                          <a:solidFill>
                            <a:schemeClr val="accent1">
                              <a:lumMod val="75000"/>
                            </a:schemeClr>
                          </a:solidFill>
                          <a:effectLst/>
                          <a:latin typeface="+mn-lt"/>
                        </a:rPr>
                        <a:t>It requires a huge amount of data to work.</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dirty="0">
                          <a:solidFill>
                            <a:schemeClr val="accent1">
                              <a:lumMod val="75000"/>
                            </a:schemeClr>
                          </a:solidFill>
                          <a:effectLst/>
                          <a:latin typeface="+mn-lt"/>
                        </a:rPr>
                        <a:t>It can work with less amount of data compared to deep learning and AI.</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dirty="0">
                          <a:solidFill>
                            <a:schemeClr val="accent1">
                              <a:lumMod val="75000"/>
                            </a:schemeClr>
                          </a:solidFill>
                          <a:effectLst/>
                          <a:latin typeface="+mn-lt"/>
                        </a:rPr>
                        <a:t>It requires a huge amount of the data compared to the ML.</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41373820"/>
                  </a:ext>
                </a:extLst>
              </a:tr>
              <a:tr h="756792">
                <a:tc>
                  <a:txBody>
                    <a:bodyPr/>
                    <a:lstStyle/>
                    <a:p>
                      <a:pPr algn="ctr" fontAlgn="t"/>
                      <a:r>
                        <a:rPr lang="en-US" sz="1400" dirty="0">
                          <a:solidFill>
                            <a:schemeClr val="accent1">
                              <a:lumMod val="75000"/>
                            </a:schemeClr>
                          </a:solidFill>
                          <a:effectLst/>
                          <a:latin typeface="+mn-lt"/>
                        </a:rPr>
                        <a:t>The goal of AI is to enable the machine to think without any human intervention.</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dirty="0">
                          <a:solidFill>
                            <a:schemeClr val="accent1">
                              <a:lumMod val="75000"/>
                            </a:schemeClr>
                          </a:solidFill>
                          <a:effectLst/>
                          <a:latin typeface="+mn-lt"/>
                        </a:rPr>
                        <a:t>The goal of ML is to enable the machine to learn from past experiences.</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dirty="0">
                          <a:solidFill>
                            <a:schemeClr val="accent1">
                              <a:lumMod val="75000"/>
                            </a:schemeClr>
                          </a:solidFill>
                          <a:effectLst/>
                          <a:latin typeface="+mn-lt"/>
                        </a:rPr>
                        <a:t>The goal of deep learning is to solve the complex problems as the human brain does, using various algorithms.</a:t>
                      </a:r>
                    </a:p>
                  </a:txBody>
                  <a:tcPr marL="50800" marR="50800" marT="50800" marB="5080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6493546"/>
                  </a:ext>
                </a:extLst>
              </a:tr>
            </a:tbl>
          </a:graphicData>
        </a:graphic>
      </p:graphicFrame>
      <p:sp>
        <p:nvSpPr>
          <p:cNvPr id="34" name="Rectangle 2"/>
          <p:cNvSpPr>
            <a:spLocks noGrp="1" noChangeArrowheads="1"/>
          </p:cNvSpPr>
          <p:nvPr>
            <p:ph type="title"/>
          </p:nvPr>
        </p:nvSpPr>
        <p:spPr>
          <a:xfrm>
            <a:off x="304800" y="287817"/>
            <a:ext cx="8839200" cy="504825"/>
          </a:xfrm>
        </p:spPr>
        <p:txBody>
          <a:bodyPr/>
          <a:lstStyle/>
          <a:p>
            <a:r>
              <a:rPr lang="en-US" sz="1800" dirty="0">
                <a:latin typeface="Comic Sans MS" panose="030F0702030302020204" pitchFamily="66" charset="0"/>
              </a:rPr>
              <a:t>Differences between AI, </a:t>
            </a:r>
            <a:r>
              <a:rPr lang="en-US" sz="1800" dirty="0" smtClean="0">
                <a:latin typeface="Comic Sans MS" panose="030F0702030302020204" pitchFamily="66" charset="0"/>
              </a:rPr>
              <a:t>Machine </a:t>
            </a:r>
            <a:r>
              <a:rPr lang="en-US" sz="1800" dirty="0">
                <a:latin typeface="Comic Sans MS" panose="030F0702030302020204" pitchFamily="66" charset="0"/>
              </a:rPr>
              <a:t>L</a:t>
            </a:r>
            <a:r>
              <a:rPr lang="en-US" sz="1800" dirty="0" smtClean="0">
                <a:latin typeface="Comic Sans MS" panose="030F0702030302020204" pitchFamily="66" charset="0"/>
              </a:rPr>
              <a:t>earning </a:t>
            </a:r>
            <a:r>
              <a:rPr lang="en-US" sz="1800" dirty="0">
                <a:latin typeface="Comic Sans MS" panose="030F0702030302020204" pitchFamily="66" charset="0"/>
              </a:rPr>
              <a:t>and </a:t>
            </a:r>
            <a:r>
              <a:rPr lang="en-US" sz="1800" dirty="0" smtClean="0">
                <a:latin typeface="Comic Sans MS" panose="030F0702030302020204" pitchFamily="66" charset="0"/>
              </a:rPr>
              <a:t>Deep Learning </a:t>
            </a:r>
            <a:r>
              <a:rPr lang="en-US" sz="1400" b="0" i="1" dirty="0" smtClean="0">
                <a:latin typeface="Comic Sans MS" panose="030F0702030302020204" pitchFamily="66" charset="0"/>
              </a:rPr>
              <a:t>(cont.)</a:t>
            </a:r>
            <a:endParaRPr lang="en-US" altLang="en-US" sz="1400" b="0" i="1" dirty="0" smtClean="0">
              <a:solidFill>
                <a:schemeClr val="accent1">
                  <a:lumMod val="75000"/>
                </a:schemeClr>
              </a:solidFill>
              <a:latin typeface="Comic Sans MS" panose="030F0702030302020204" pitchFamily="66" charset="0"/>
            </a:endParaRPr>
          </a:p>
        </p:txBody>
      </p:sp>
    </p:spTree>
    <p:extLst>
      <p:ext uri="{BB962C8B-B14F-4D97-AF65-F5344CB8AC3E}">
        <p14:creationId xmlns:p14="http://schemas.microsoft.com/office/powerpoint/2010/main" val="2793756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smtClean="0">
                <a:latin typeface="Comic Sans MS" panose="030F0702030302020204" pitchFamily="66" charset="0"/>
              </a:rPr>
              <a:t>The importance of AI</a:t>
            </a:r>
            <a:endParaRPr lang="en-US" sz="1800" dirty="0">
              <a:latin typeface="Comic Sans MS" panose="030F0702030302020204" pitchFamily="66" charset="0"/>
            </a:endParaRPr>
          </a:p>
        </p:txBody>
      </p:sp>
      <p:sp>
        <p:nvSpPr>
          <p:cNvPr id="26627" name="Content Placeholder 2"/>
          <p:cNvSpPr>
            <a:spLocks noGrp="1"/>
          </p:cNvSpPr>
          <p:nvPr>
            <p:ph idx="1"/>
          </p:nvPr>
        </p:nvSpPr>
        <p:spPr>
          <a:xfrm>
            <a:off x="304800" y="1381771"/>
            <a:ext cx="5363497" cy="4572000"/>
          </a:xfrm>
        </p:spPr>
        <p:txBody>
          <a:bodyPr/>
          <a:lstStyle/>
          <a:p>
            <a:pPr marL="0" marR="5080" indent="0" algn="just">
              <a:spcBef>
                <a:spcPts val="100"/>
              </a:spcBef>
              <a:buNone/>
            </a:pPr>
            <a:r>
              <a:rPr lang="en-US" dirty="0"/>
              <a:t>AI is important for its potential to change how we live, work and play. It has been effectively used in business to automate tasks done by humans, including customer service work, lead generation, fraud detection and quality control. </a:t>
            </a:r>
            <a:endParaRPr lang="en-US" dirty="0" smtClean="0"/>
          </a:p>
          <a:p>
            <a:pPr marL="0" marR="5080" indent="0" algn="just">
              <a:spcBef>
                <a:spcPts val="100"/>
              </a:spcBef>
              <a:buNone/>
            </a:pPr>
            <a:r>
              <a:rPr lang="en-US" dirty="0" smtClean="0"/>
              <a:t>In </a:t>
            </a:r>
            <a:r>
              <a:rPr lang="en-US" dirty="0"/>
              <a:t>a number of areas, AI can perform tasks much better than humans. Particularly when it comes to repetitive, detail-oriented tasks, such as analyzing large numbers of legal documents to ensure relevant fields are filled in properly, AI tools often complete </a:t>
            </a:r>
            <a:r>
              <a:rPr lang="en-US" dirty="0" smtClean="0"/>
              <a:t>jobs quickly and with relatively few errors. Because </a:t>
            </a:r>
            <a:r>
              <a:rPr lang="en-US" dirty="0"/>
              <a:t>of the massive data sets it can process, AI can also give enterprises insights into their operations they might not have been aware of. </a:t>
            </a:r>
            <a:endParaRPr lang="en-US" dirty="0" smtClean="0"/>
          </a:p>
          <a:p>
            <a:pPr marL="0" marR="5080" indent="0" algn="just">
              <a:spcBef>
                <a:spcPts val="100"/>
              </a:spcBef>
              <a:buNone/>
            </a:pPr>
            <a:r>
              <a:rPr lang="en-US" dirty="0" smtClean="0"/>
              <a:t>The </a:t>
            </a:r>
            <a:r>
              <a:rPr lang="en-US" dirty="0"/>
              <a:t>rapidly expanding population of </a:t>
            </a:r>
            <a:r>
              <a:rPr lang="en-US" dirty="0" smtClean="0"/>
              <a:t>generative AI tools</a:t>
            </a:r>
            <a:r>
              <a:rPr lang="en-US" dirty="0"/>
              <a:t> will be important in fields ranging from education and marketing to product design.</a:t>
            </a:r>
            <a:endParaRPr lang="en-US" dirty="0">
              <a:latin typeface="Arial Black"/>
              <a:cs typeface="Arial Black"/>
            </a:endParaRPr>
          </a:p>
        </p:txBody>
      </p:sp>
      <p:pic>
        <p:nvPicPr>
          <p:cNvPr id="3074" name="Picture 2" descr="Importance Of Artificial Intelligence [Updated]-2023"/>
          <p:cNvPicPr>
            <a:picLocks noChangeAspect="1" noChangeArrowheads="1"/>
          </p:cNvPicPr>
          <p:nvPr/>
        </p:nvPicPr>
        <p:blipFill rotWithShape="1">
          <a:blip r:embed="rId2">
            <a:extLst>
              <a:ext uri="{28A0092B-C50C-407E-A947-70E740481C1C}">
                <a14:useLocalDpi xmlns:a14="http://schemas.microsoft.com/office/drawing/2010/main" val="0"/>
              </a:ext>
            </a:extLst>
          </a:blip>
          <a:srcRect l="56284" r="12648"/>
          <a:stretch/>
        </p:blipFill>
        <p:spPr bwMode="auto">
          <a:xfrm>
            <a:off x="6179574" y="990600"/>
            <a:ext cx="2971800" cy="4619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63867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smtClean="0">
                <a:latin typeface="Comic Sans MS" panose="030F0702030302020204" pitchFamily="66" charset="0"/>
              </a:rPr>
              <a:t>Advantages of AI</a:t>
            </a:r>
            <a:endParaRPr lang="en-US" sz="1800" dirty="0">
              <a:latin typeface="Comic Sans MS" panose="030F0702030302020204" pitchFamily="66" charset="0"/>
            </a:endParaRPr>
          </a:p>
        </p:txBody>
      </p:sp>
      <p:sp>
        <p:nvSpPr>
          <p:cNvPr id="26627" name="Content Placeholder 2"/>
          <p:cNvSpPr>
            <a:spLocks noGrp="1"/>
          </p:cNvSpPr>
          <p:nvPr>
            <p:ph idx="1"/>
          </p:nvPr>
        </p:nvSpPr>
        <p:spPr>
          <a:xfrm>
            <a:off x="457200" y="1447800"/>
            <a:ext cx="8229600" cy="4572000"/>
          </a:xfrm>
        </p:spPr>
        <p:txBody>
          <a:bodyPr/>
          <a:lstStyle/>
          <a:p>
            <a:pPr algn="just"/>
            <a:r>
              <a:rPr lang="en-US" b="1" dirty="0" smtClean="0"/>
              <a:t>Good </a:t>
            </a:r>
            <a:r>
              <a:rPr lang="en-US" b="1" dirty="0"/>
              <a:t>at detail-oriented jobs.</a:t>
            </a:r>
            <a:r>
              <a:rPr lang="en-US" dirty="0"/>
              <a:t> AI has proven to be as good or better than doctors at </a:t>
            </a:r>
            <a:r>
              <a:rPr lang="en-US" dirty="0" smtClean="0"/>
              <a:t>diagnosing some diseases.</a:t>
            </a:r>
            <a:endParaRPr lang="en-US" dirty="0"/>
          </a:p>
          <a:p>
            <a:pPr algn="just"/>
            <a:r>
              <a:rPr lang="en-US" b="1" dirty="0"/>
              <a:t>Reduced time for data-heavy tasks.</a:t>
            </a:r>
            <a:r>
              <a:rPr lang="en-US" dirty="0"/>
              <a:t> AI is widely used in data-heavy industries, including banking and securities, pharma and insurance, to reduce the time it takes to analyze big data sets. Financial services, for example, routinely use AI to process loan applications and detect fraud.</a:t>
            </a:r>
          </a:p>
          <a:p>
            <a:pPr algn="just"/>
            <a:r>
              <a:rPr lang="en-US" b="1" dirty="0"/>
              <a:t>Saves labor and increases productivity.</a:t>
            </a:r>
            <a:r>
              <a:rPr lang="en-US" dirty="0"/>
              <a:t> An example here is the use of </a:t>
            </a:r>
            <a:r>
              <a:rPr lang="en-US" dirty="0" smtClean="0"/>
              <a:t>warehouse automation, </a:t>
            </a:r>
            <a:r>
              <a:rPr lang="en-US" dirty="0"/>
              <a:t>which grew during the pandemic and is expected to increase with the integration of AI and machine learning.</a:t>
            </a:r>
          </a:p>
          <a:p>
            <a:pPr algn="just"/>
            <a:r>
              <a:rPr lang="en-US" b="1" dirty="0"/>
              <a:t>Delivers consistent results.</a:t>
            </a:r>
            <a:r>
              <a:rPr lang="en-US" dirty="0"/>
              <a:t> The best AI translation tools deliver high levels of consistency, offering even small businesses the ability to reach customers in their native language.</a:t>
            </a:r>
          </a:p>
          <a:p>
            <a:pPr algn="just"/>
            <a:r>
              <a:rPr lang="en-US" b="1" dirty="0"/>
              <a:t>Can improve customer satisfaction through personalization. </a:t>
            </a:r>
            <a:r>
              <a:rPr lang="en-US" dirty="0"/>
              <a:t>AI can personalize content, messaging, ads, recommendations and websites to individual customers.</a:t>
            </a:r>
          </a:p>
          <a:p>
            <a:pPr algn="just"/>
            <a:r>
              <a:rPr lang="en-US" b="1" dirty="0"/>
              <a:t>AI-powered virtual agents are always available.</a:t>
            </a:r>
            <a:r>
              <a:rPr lang="en-US" dirty="0"/>
              <a:t> AI programs do not need to sleep or take breaks, providing 24/7 service.</a:t>
            </a:r>
          </a:p>
        </p:txBody>
      </p:sp>
    </p:spTree>
    <p:extLst>
      <p:ext uri="{BB962C8B-B14F-4D97-AF65-F5344CB8AC3E}">
        <p14:creationId xmlns:p14="http://schemas.microsoft.com/office/powerpoint/2010/main" val="7616774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smtClean="0">
                <a:latin typeface="Comic Sans MS" panose="030F0702030302020204" pitchFamily="66" charset="0"/>
              </a:rPr>
              <a:t>Disadvantages of AI</a:t>
            </a:r>
            <a:endParaRPr lang="en-US" sz="1800" dirty="0">
              <a:latin typeface="Comic Sans MS" panose="030F0702030302020204" pitchFamily="66" charset="0"/>
            </a:endParaRPr>
          </a:p>
        </p:txBody>
      </p:sp>
      <p:sp>
        <p:nvSpPr>
          <p:cNvPr id="26627" name="Content Placeholder 2"/>
          <p:cNvSpPr>
            <a:spLocks noGrp="1"/>
          </p:cNvSpPr>
          <p:nvPr>
            <p:ph idx="1"/>
          </p:nvPr>
        </p:nvSpPr>
        <p:spPr>
          <a:xfrm>
            <a:off x="533400" y="1905000"/>
            <a:ext cx="8229600" cy="4572000"/>
          </a:xfrm>
        </p:spPr>
        <p:txBody>
          <a:bodyPr/>
          <a:lstStyle/>
          <a:p>
            <a:r>
              <a:rPr lang="en-US" dirty="0"/>
              <a:t>Expensive.</a:t>
            </a:r>
          </a:p>
          <a:p>
            <a:r>
              <a:rPr lang="en-US" dirty="0"/>
              <a:t>Requires deep technical expertise.</a:t>
            </a:r>
          </a:p>
          <a:p>
            <a:r>
              <a:rPr lang="en-US" dirty="0"/>
              <a:t>Limited supply of qualified workers to build AI tools.</a:t>
            </a:r>
          </a:p>
          <a:p>
            <a:r>
              <a:rPr lang="en-US" dirty="0"/>
              <a:t>Reflects the biases of its training data, at scale.</a:t>
            </a:r>
          </a:p>
          <a:p>
            <a:r>
              <a:rPr lang="en-US" dirty="0"/>
              <a:t>Lack of ability to generalize from one task to another.</a:t>
            </a:r>
          </a:p>
          <a:p>
            <a:r>
              <a:rPr lang="en-US" dirty="0"/>
              <a:t>Eliminates human jobs, increasing unemployment rates.</a:t>
            </a:r>
          </a:p>
        </p:txBody>
      </p:sp>
    </p:spTree>
    <p:extLst>
      <p:ext uri="{BB962C8B-B14F-4D97-AF65-F5344CB8AC3E}">
        <p14:creationId xmlns:p14="http://schemas.microsoft.com/office/powerpoint/2010/main" val="60652509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smtClean="0">
                <a:latin typeface="Comic Sans MS" panose="030F0702030302020204" pitchFamily="66" charset="0"/>
              </a:rPr>
              <a:t>The four types of AI</a:t>
            </a:r>
            <a:endParaRPr lang="en-US" sz="1800" dirty="0">
              <a:latin typeface="Comic Sans MS" panose="030F0702030302020204" pitchFamily="66" charset="0"/>
            </a:endParaRPr>
          </a:p>
        </p:txBody>
      </p:sp>
      <p:sp>
        <p:nvSpPr>
          <p:cNvPr id="26627" name="Content Placeholder 2"/>
          <p:cNvSpPr>
            <a:spLocks noGrp="1"/>
          </p:cNvSpPr>
          <p:nvPr>
            <p:ph idx="1"/>
          </p:nvPr>
        </p:nvSpPr>
        <p:spPr>
          <a:xfrm>
            <a:off x="381000" y="1371600"/>
            <a:ext cx="8229600" cy="4572000"/>
          </a:xfrm>
        </p:spPr>
        <p:txBody>
          <a:bodyPr/>
          <a:lstStyle/>
          <a:p>
            <a:pPr marL="0" indent="0" algn="just">
              <a:buNone/>
            </a:pPr>
            <a:r>
              <a:rPr lang="en-US" b="1" dirty="0" smtClean="0">
                <a:solidFill>
                  <a:srgbClr val="C00000"/>
                </a:solidFill>
                <a:latin typeface="Comic Sans MS" panose="030F0702030302020204" pitchFamily="66" charset="0"/>
              </a:rPr>
              <a:t>I. Reactive machines</a:t>
            </a:r>
            <a:endParaRPr lang="en-US" dirty="0" smtClean="0">
              <a:solidFill>
                <a:srgbClr val="C00000"/>
              </a:solidFill>
              <a:latin typeface="Comic Sans MS" panose="030F0702030302020204" pitchFamily="66" charset="0"/>
            </a:endParaRPr>
          </a:p>
          <a:p>
            <a:pPr marL="0" indent="0" algn="just">
              <a:buNone/>
            </a:pPr>
            <a:r>
              <a:rPr lang="en-US" dirty="0" smtClean="0"/>
              <a:t>These </a:t>
            </a:r>
            <a:r>
              <a:rPr lang="en-US" dirty="0"/>
              <a:t>AI systems have no memory and are task-specific. An example is Deep Blue, the IBM chess program that beat Garry Kasparov in the 1990s. Deep Blue can identify pieces on a chessboard and make predictions, but because it has no memory, it cannot use past experiences to inform future ones.</a:t>
            </a:r>
          </a:p>
          <a:p>
            <a:pPr marL="0" indent="0" algn="just">
              <a:buNone/>
            </a:pPr>
            <a:r>
              <a:rPr lang="en-US" b="1" dirty="0" smtClean="0">
                <a:solidFill>
                  <a:srgbClr val="C00000"/>
                </a:solidFill>
                <a:latin typeface="Comic Sans MS" panose="030F0702030302020204" pitchFamily="66" charset="0"/>
              </a:rPr>
              <a:t>II. Limited memory</a:t>
            </a:r>
            <a:endParaRPr lang="en-US" dirty="0" smtClean="0">
              <a:solidFill>
                <a:srgbClr val="C00000"/>
              </a:solidFill>
              <a:latin typeface="Comic Sans MS" panose="030F0702030302020204" pitchFamily="66" charset="0"/>
            </a:endParaRPr>
          </a:p>
          <a:p>
            <a:pPr marL="0" indent="0" algn="just">
              <a:buNone/>
            </a:pPr>
            <a:r>
              <a:rPr lang="en-US" dirty="0" smtClean="0"/>
              <a:t>These </a:t>
            </a:r>
            <a:r>
              <a:rPr lang="en-US" dirty="0"/>
              <a:t>AI systems have memory, so they can use past experiences to inform future decisions. Some of the decision-making functions </a:t>
            </a:r>
            <a:r>
              <a:rPr lang="en-US" dirty="0" smtClean="0"/>
              <a:t>in self-driving cars</a:t>
            </a:r>
            <a:r>
              <a:rPr lang="en-US" dirty="0"/>
              <a:t> are designed this way.</a:t>
            </a:r>
          </a:p>
          <a:p>
            <a:pPr marL="0" indent="0" algn="just">
              <a:buNone/>
            </a:pPr>
            <a:r>
              <a:rPr lang="en-US" b="1" dirty="0" smtClean="0">
                <a:solidFill>
                  <a:srgbClr val="C00000"/>
                </a:solidFill>
                <a:latin typeface="Comic Sans MS" panose="030F0702030302020204" pitchFamily="66" charset="0"/>
              </a:rPr>
              <a:t>III. Theory </a:t>
            </a:r>
            <a:r>
              <a:rPr lang="en-US" b="1" dirty="0">
                <a:solidFill>
                  <a:srgbClr val="C00000"/>
                </a:solidFill>
                <a:latin typeface="Comic Sans MS" panose="030F0702030302020204" pitchFamily="66" charset="0"/>
              </a:rPr>
              <a:t>of </a:t>
            </a:r>
            <a:r>
              <a:rPr lang="en-US" b="1" dirty="0" smtClean="0">
                <a:solidFill>
                  <a:srgbClr val="C00000"/>
                </a:solidFill>
                <a:latin typeface="Comic Sans MS" panose="030F0702030302020204" pitchFamily="66" charset="0"/>
              </a:rPr>
              <a:t>mind</a:t>
            </a:r>
            <a:endParaRPr lang="en-US" dirty="0" smtClean="0">
              <a:solidFill>
                <a:srgbClr val="C00000"/>
              </a:solidFill>
              <a:latin typeface="Comic Sans MS" panose="030F0702030302020204" pitchFamily="66" charset="0"/>
            </a:endParaRPr>
          </a:p>
          <a:p>
            <a:pPr marL="0" indent="0" algn="just">
              <a:buNone/>
            </a:pPr>
            <a:r>
              <a:rPr lang="en-US" dirty="0" smtClean="0"/>
              <a:t>Theory </a:t>
            </a:r>
            <a:r>
              <a:rPr lang="en-US" dirty="0"/>
              <a:t>of mind is a psychology term. When applied to AI, it means the system would have the social intelligence to understand emotions. This type of AI will be able to infer human intentions and predict behavior, a necessary skill for AI systems to become integral members of human </a:t>
            </a:r>
            <a:r>
              <a:rPr lang="en-US" dirty="0" smtClean="0"/>
              <a:t>teams.</a:t>
            </a:r>
          </a:p>
          <a:p>
            <a:pPr marL="0" indent="0" algn="just">
              <a:buNone/>
            </a:pPr>
            <a:r>
              <a:rPr lang="en-US" b="1" dirty="0" smtClean="0">
                <a:solidFill>
                  <a:srgbClr val="C00000"/>
                </a:solidFill>
                <a:latin typeface="Comic Sans MS" panose="030F0702030302020204" pitchFamily="66" charset="0"/>
              </a:rPr>
              <a:t>IV. Self-awareness</a:t>
            </a:r>
            <a:endParaRPr lang="en-US" dirty="0" smtClean="0">
              <a:solidFill>
                <a:srgbClr val="C00000"/>
              </a:solidFill>
              <a:latin typeface="Comic Sans MS" panose="030F0702030302020204" pitchFamily="66" charset="0"/>
            </a:endParaRPr>
          </a:p>
          <a:p>
            <a:pPr marL="0" indent="0" algn="just">
              <a:buNone/>
            </a:pPr>
            <a:r>
              <a:rPr lang="en-US" dirty="0" smtClean="0"/>
              <a:t>In this category, AI systems have a sense of self, which gives them consciousness. Machines with self-awareness understand their own current state. This type of AI does not yet exist.</a:t>
            </a:r>
            <a:endParaRPr lang="en-US" dirty="0"/>
          </a:p>
        </p:txBody>
      </p:sp>
    </p:spTree>
    <p:extLst>
      <p:ext uri="{BB962C8B-B14F-4D97-AF65-F5344CB8AC3E}">
        <p14:creationId xmlns:p14="http://schemas.microsoft.com/office/powerpoint/2010/main" val="5569729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smtClean="0">
                <a:latin typeface="Comic Sans MS" panose="030F0702030302020204" pitchFamily="66" charset="0"/>
              </a:rPr>
              <a:t>Components of AI</a:t>
            </a:r>
            <a:endParaRPr lang="en-US" sz="1800" dirty="0">
              <a:latin typeface="Comic Sans MS" panose="030F0702030302020204" pitchFamily="66" charset="0"/>
            </a:endParaRPr>
          </a:p>
        </p:txBody>
      </p:sp>
      <p:pic>
        <p:nvPicPr>
          <p:cNvPr id="1026" name="Picture 2" descr="Components of Artificial Intelligence"/>
          <p:cNvPicPr>
            <a:picLocks noChangeAspect="1" noChangeArrowheads="1"/>
          </p:cNvPicPr>
          <p:nvPr/>
        </p:nvPicPr>
        <p:blipFill rotWithShape="1">
          <a:blip r:embed="rId2">
            <a:extLst>
              <a:ext uri="{28A0092B-C50C-407E-A947-70E740481C1C}">
                <a14:useLocalDpi xmlns:a14="http://schemas.microsoft.com/office/drawing/2010/main" val="0"/>
              </a:ext>
            </a:extLst>
          </a:blip>
          <a:srcRect l="14167" t="23652" r="14167" b="2609"/>
          <a:stretch/>
        </p:blipFill>
        <p:spPr bwMode="auto">
          <a:xfrm>
            <a:off x="990600" y="1524000"/>
            <a:ext cx="7391400" cy="455516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bwMode="auto">
          <a:xfrm>
            <a:off x="990600" y="5334000"/>
            <a:ext cx="1143000" cy="745165"/>
          </a:xfrm>
          <a:prstGeom prst="rect">
            <a:avLst/>
          </a:prstGeom>
          <a:solidFill>
            <a:srgbClr val="E9EFEF"/>
          </a:solidFill>
          <a:ln>
            <a:solidFill>
              <a:srgbClr val="FFFFFF">
                <a:lumMod val="75000"/>
              </a:srgbClr>
            </a:solidFill>
          </a:ln>
        </p:spPr>
        <p:txBody>
          <a:bodyPr wrap="square" lIns="91428" tIns="45715" rIns="91428" bIns="45715" rtlCol="0" anchor="ctr">
            <a:noAutofit/>
          </a:bodyPr>
          <a:lstStyle/>
          <a:p>
            <a:pPr marL="182553" indent="-182553" algn="just" defTabSz="623853" rtl="0" fontAlgn="base">
              <a:lnSpc>
                <a:spcPts val="1100"/>
              </a:lnSpc>
              <a:spcBef>
                <a:spcPct val="0"/>
              </a:spcBef>
              <a:spcAft>
                <a:spcPct val="0"/>
              </a:spcAft>
              <a:buClr>
                <a:srgbClr val="000000"/>
              </a:buClr>
              <a:buFont typeface="Wingdings 3" pitchFamily="18" charset="2"/>
              <a:buChar char="}"/>
            </a:pPr>
            <a:endParaRPr lang="en-US" sz="1200" kern="1200" dirty="0">
              <a:ln>
                <a:solidFill>
                  <a:schemeClr val="bg1"/>
                </a:solidFill>
              </a:ln>
              <a:solidFill>
                <a:srgbClr val="0C2870"/>
              </a:solidFill>
              <a:latin typeface="Arial" charset="0"/>
              <a:ea typeface="+mn-ea"/>
              <a:cs typeface="Times New Roman" pitchFamily="18" charset="0"/>
            </a:endParaRPr>
          </a:p>
        </p:txBody>
      </p:sp>
      <p:sp>
        <p:nvSpPr>
          <p:cNvPr id="9" name="Rectangle 8"/>
          <p:cNvSpPr/>
          <p:nvPr/>
        </p:nvSpPr>
        <p:spPr bwMode="auto">
          <a:xfrm>
            <a:off x="7239000" y="5350836"/>
            <a:ext cx="1143000" cy="705836"/>
          </a:xfrm>
          <a:prstGeom prst="rect">
            <a:avLst/>
          </a:prstGeom>
          <a:solidFill>
            <a:srgbClr val="E9EFEF"/>
          </a:solidFill>
          <a:ln>
            <a:solidFill>
              <a:srgbClr val="FFFFFF">
                <a:lumMod val="75000"/>
              </a:srgbClr>
            </a:solidFill>
          </a:ln>
        </p:spPr>
        <p:txBody>
          <a:bodyPr wrap="square" lIns="91428" tIns="45715" rIns="91428" bIns="45715" rtlCol="0" anchor="ctr">
            <a:noAutofit/>
          </a:bodyPr>
          <a:lstStyle/>
          <a:p>
            <a:pPr marL="182553" indent="-182553" algn="just" defTabSz="623853" rtl="0" fontAlgn="base">
              <a:lnSpc>
                <a:spcPts val="1100"/>
              </a:lnSpc>
              <a:spcBef>
                <a:spcPct val="0"/>
              </a:spcBef>
              <a:spcAft>
                <a:spcPct val="0"/>
              </a:spcAft>
              <a:buClr>
                <a:srgbClr val="000000"/>
              </a:buClr>
              <a:buFont typeface="Wingdings 3" pitchFamily="18" charset="2"/>
              <a:buChar char="}"/>
            </a:pPr>
            <a:endParaRPr lang="en-US" sz="1200" kern="1200" dirty="0">
              <a:ln>
                <a:solidFill>
                  <a:schemeClr val="bg1"/>
                </a:solidFill>
              </a:ln>
              <a:solidFill>
                <a:srgbClr val="0C2870"/>
              </a:solidFill>
              <a:latin typeface="Arial" charset="0"/>
              <a:ea typeface="+mn-ea"/>
              <a:cs typeface="Times New Roman" pitchFamily="18" charset="0"/>
            </a:endParaRPr>
          </a:p>
        </p:txBody>
      </p:sp>
    </p:spTree>
    <p:extLst>
      <p:ext uri="{BB962C8B-B14F-4D97-AF65-F5344CB8AC3E}">
        <p14:creationId xmlns:p14="http://schemas.microsoft.com/office/powerpoint/2010/main" val="17993094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108490731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763000" cy="1399032"/>
          </a:xfrm>
        </p:spPr>
        <p:txBody>
          <a:bodyPr/>
          <a:lstStyle/>
          <a:p>
            <a:r>
              <a:rPr lang="en-US" sz="1800" dirty="0" smtClean="0">
                <a:latin typeface="Comic Sans MS" panose="030F0702030302020204" pitchFamily="66" charset="0"/>
              </a:rPr>
              <a:t>Components of AI					</a:t>
            </a:r>
            <a:endParaRPr lang="en-US" sz="1800" dirty="0">
              <a:latin typeface="Comic Sans MS" panose="030F0702030302020204" pitchFamily="66" charset="0"/>
            </a:endParaRPr>
          </a:p>
        </p:txBody>
      </p:sp>
      <p:sp>
        <p:nvSpPr>
          <p:cNvPr id="2" name="Rounded Rectangular Callout 1"/>
          <p:cNvSpPr/>
          <p:nvPr/>
        </p:nvSpPr>
        <p:spPr bwMode="auto">
          <a:xfrm>
            <a:off x="7086600" y="457200"/>
            <a:ext cx="1524000" cy="914400"/>
          </a:xfrm>
          <a:prstGeom prst="wedgeRoundRectCallout">
            <a:avLst>
              <a:gd name="adj1" fmla="val 1102"/>
              <a:gd name="adj2" fmla="val 40995"/>
              <a:gd name="adj3" fmla="val 16667"/>
            </a:avLst>
          </a:prstGeom>
          <a:solidFill>
            <a:srgbClr val="B40CA0"/>
          </a:solidFill>
          <a:ln>
            <a:solidFill>
              <a:srgbClr val="FFFFFF">
                <a:lumMod val="75000"/>
              </a:srgbClr>
            </a:solidFill>
          </a:ln>
          <a:effectLst>
            <a:outerShdw blurRad="50800" dist="38100" dir="5400000" algn="t" rotWithShape="0">
              <a:prstClr val="black">
                <a:alpha val="40000"/>
              </a:prstClr>
            </a:outerShdw>
          </a:effectLst>
        </p:spPr>
        <p:txBody>
          <a:bodyPr wrap="square" lIns="91428" tIns="45715" rIns="91428" bIns="45715" rtlCol="0" anchor="ctr">
            <a:noAutofit/>
          </a:bodyPr>
          <a:lstStyle/>
          <a:p>
            <a:pPr algn="ctr" defTabSz="623853" fontAlgn="base">
              <a:lnSpc>
                <a:spcPts val="1100"/>
              </a:lnSpc>
              <a:spcBef>
                <a:spcPct val="0"/>
              </a:spcBef>
              <a:spcAft>
                <a:spcPct val="0"/>
              </a:spcAft>
              <a:buClr>
                <a:srgbClr val="000000"/>
              </a:buClr>
            </a:pPr>
            <a:r>
              <a:rPr lang="en-US" b="1" dirty="0">
                <a:solidFill>
                  <a:schemeClr val="bg1"/>
                </a:solidFill>
                <a:latin typeface="Comic Sans MS" panose="030F0702030302020204" pitchFamily="66" charset="0"/>
              </a:rPr>
              <a:t>Learning</a:t>
            </a:r>
            <a:endParaRPr lang="en-US" b="1" kern="1200" dirty="0">
              <a:solidFill>
                <a:schemeClr val="bg1"/>
              </a:solidFill>
              <a:latin typeface="Arial" charset="0"/>
              <a:cs typeface="Times New Roman" pitchFamily="18" charset="0"/>
            </a:endParaRPr>
          </a:p>
        </p:txBody>
      </p:sp>
      <p:sp>
        <p:nvSpPr>
          <p:cNvPr id="26627" name="Content Placeholder 2"/>
          <p:cNvSpPr>
            <a:spLocks noGrp="1"/>
          </p:cNvSpPr>
          <p:nvPr>
            <p:ph idx="1"/>
          </p:nvPr>
        </p:nvSpPr>
        <p:spPr>
          <a:xfrm>
            <a:off x="381000" y="1703832"/>
            <a:ext cx="8229600" cy="4572000"/>
          </a:xfrm>
        </p:spPr>
        <p:txBody>
          <a:bodyPr/>
          <a:lstStyle/>
          <a:p>
            <a:pPr marL="0" indent="0" algn="just">
              <a:buNone/>
            </a:pPr>
            <a:endParaRPr lang="en-US" dirty="0" smtClean="0"/>
          </a:p>
          <a:p>
            <a:pPr marL="0" indent="0" algn="just">
              <a:buNone/>
            </a:pPr>
            <a:r>
              <a:rPr lang="en-US" dirty="0"/>
              <a:t>In the context of artificial intelligence (AI), the term "learning" refers to the ability of a system to improve its performance over time based on its experiences or exposure to data</a:t>
            </a:r>
            <a:r>
              <a:rPr lang="en-US" dirty="0" smtClean="0"/>
              <a:t>. </a:t>
            </a:r>
            <a:r>
              <a:rPr lang="en-US" dirty="0"/>
              <a:t>These learning paradigms are often implemented using various algorithms and models, such as neural networks, decision trees, support vector machines, and more. </a:t>
            </a:r>
            <a:r>
              <a:rPr lang="en-US" dirty="0" smtClean="0"/>
              <a:t>Learning </a:t>
            </a:r>
            <a:r>
              <a:rPr lang="en-US" dirty="0"/>
              <a:t>for AI includes the trial-and-error method. The solution keeps on solving problems until it comes across the right results. This way, the program keeps a note of all the moves that gave positive results and stores it in its database to use the next time the computer is given the same problem.</a:t>
            </a:r>
          </a:p>
          <a:p>
            <a:pPr marL="0" indent="0" algn="just">
              <a:buNone/>
            </a:pPr>
            <a:r>
              <a:rPr lang="en-US" dirty="0" smtClean="0"/>
              <a:t>Additionally</a:t>
            </a:r>
            <a:r>
              <a:rPr lang="en-US" dirty="0"/>
              <a:t>, within these paradigms, there are techniques like deep learning, which involves neural networks with many layers (deep neural networks), enabling them to learn complex patterns and representations.</a:t>
            </a:r>
          </a:p>
          <a:p>
            <a:pPr marL="0" indent="0" algn="just">
              <a:buNone/>
            </a:pPr>
            <a:r>
              <a:rPr lang="en-US" dirty="0"/>
              <a:t>L</a:t>
            </a:r>
            <a:r>
              <a:rPr lang="en-US" dirty="0" smtClean="0"/>
              <a:t>earning </a:t>
            </a:r>
            <a:r>
              <a:rPr lang="en-US" dirty="0"/>
              <a:t>is a fundamental component of AI, and the choice of learning approach depends on the nature of the task and the type of data available for training the system.</a:t>
            </a:r>
          </a:p>
          <a:p>
            <a:pPr marL="0" indent="0" algn="just">
              <a:buNone/>
            </a:pPr>
            <a:endParaRPr lang="en-US" dirty="0"/>
          </a:p>
        </p:txBody>
      </p:sp>
    </p:spTree>
    <p:extLst>
      <p:ext uri="{BB962C8B-B14F-4D97-AF65-F5344CB8AC3E}">
        <p14:creationId xmlns:p14="http://schemas.microsoft.com/office/powerpoint/2010/main" val="17741625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839200" cy="1399032"/>
          </a:xfrm>
        </p:spPr>
        <p:txBody>
          <a:bodyPr/>
          <a:lstStyle/>
          <a:p>
            <a:r>
              <a:rPr lang="en-US" sz="1800" dirty="0" smtClean="0">
                <a:latin typeface="Comic Sans MS" panose="030F0702030302020204" pitchFamily="66" charset="0"/>
              </a:rPr>
              <a:t>Components of AI					</a:t>
            </a:r>
            <a:endParaRPr lang="en-US" sz="1800" dirty="0">
              <a:latin typeface="Comic Sans MS" panose="030F0702030302020204" pitchFamily="66" charset="0"/>
            </a:endParaRPr>
          </a:p>
        </p:txBody>
      </p:sp>
      <p:sp>
        <p:nvSpPr>
          <p:cNvPr id="26627" name="Content Placeholder 2"/>
          <p:cNvSpPr>
            <a:spLocks noGrp="1"/>
          </p:cNvSpPr>
          <p:nvPr>
            <p:ph idx="1"/>
          </p:nvPr>
        </p:nvSpPr>
        <p:spPr>
          <a:xfrm>
            <a:off x="457200" y="1752600"/>
            <a:ext cx="8229600" cy="4572000"/>
          </a:xfrm>
        </p:spPr>
        <p:txBody>
          <a:bodyPr/>
          <a:lstStyle/>
          <a:p>
            <a:pPr marL="0" indent="0" algn="just">
              <a:buNone/>
            </a:pPr>
            <a:r>
              <a:rPr lang="en-US" dirty="0"/>
              <a:t>In AI, reasoning refers to the process by which a system makes logical decisions or inferences based on available information. It involves the ability to analyze, interpret, and draw conclusions from data or knowledge. There are two main types of reasoning in AI:</a:t>
            </a:r>
          </a:p>
          <a:p>
            <a:pPr marL="0" indent="0" algn="just">
              <a:buNone/>
            </a:pPr>
            <a:r>
              <a:rPr lang="en-US" b="1" dirty="0"/>
              <a:t>Deductive </a:t>
            </a:r>
            <a:r>
              <a:rPr lang="en-US" b="1" dirty="0" smtClean="0"/>
              <a:t>Reasoning </a:t>
            </a:r>
            <a:r>
              <a:rPr lang="en-US" dirty="0" smtClean="0"/>
              <a:t>- d</a:t>
            </a:r>
            <a:r>
              <a:rPr lang="en-US" sz="1600" dirty="0" smtClean="0"/>
              <a:t>rawing </a:t>
            </a:r>
            <a:r>
              <a:rPr lang="en-US" sz="1600" dirty="0"/>
              <a:t>specific conclusions from general principles or rules.</a:t>
            </a:r>
          </a:p>
          <a:p>
            <a:pPr marL="0" indent="0" algn="just">
              <a:buNone/>
            </a:pPr>
            <a:r>
              <a:rPr lang="en-US" b="1" dirty="0" smtClean="0"/>
              <a:t>Inductive Reasoning </a:t>
            </a:r>
            <a:r>
              <a:rPr lang="en-US" dirty="0" smtClean="0"/>
              <a:t>- </a:t>
            </a:r>
            <a:r>
              <a:rPr lang="en-US" dirty="0"/>
              <a:t>m</a:t>
            </a:r>
            <a:r>
              <a:rPr lang="en-US" sz="1600" dirty="0" smtClean="0"/>
              <a:t>aking </a:t>
            </a:r>
            <a:r>
              <a:rPr lang="en-US" sz="1600" dirty="0"/>
              <a:t>generalizations or predictions based on specific observations.</a:t>
            </a:r>
          </a:p>
          <a:p>
            <a:pPr marL="0" indent="0" algn="just">
              <a:buNone/>
            </a:pPr>
            <a:r>
              <a:rPr lang="en-US" dirty="0" smtClean="0"/>
              <a:t>AI </a:t>
            </a:r>
            <a:r>
              <a:rPr lang="en-US" dirty="0"/>
              <a:t>systems use predefined rules and knowledge bases to make logical decisions, similar to human experts in a particular field</a:t>
            </a:r>
            <a:r>
              <a:rPr lang="en-US" dirty="0" smtClean="0"/>
              <a:t>. Information </a:t>
            </a:r>
            <a:r>
              <a:rPr lang="en-US" dirty="0"/>
              <a:t>is organized in a structured manner to facilitate logical reasoning processes within AI systems</a:t>
            </a:r>
            <a:r>
              <a:rPr lang="en-US" dirty="0" smtClean="0"/>
              <a:t>. AI </a:t>
            </a:r>
            <a:r>
              <a:rPr lang="en-US" dirty="0"/>
              <a:t>models may incorporate probabilities to make more </a:t>
            </a:r>
            <a:r>
              <a:rPr lang="en-US" dirty="0" smtClean="0"/>
              <a:t>around </a:t>
            </a:r>
            <a:r>
              <a:rPr lang="en-US" dirty="0"/>
              <a:t>decisions, especially in situations with uncertainty</a:t>
            </a:r>
            <a:r>
              <a:rPr lang="en-US" dirty="0" smtClean="0"/>
              <a:t>. AI </a:t>
            </a:r>
            <a:r>
              <a:rPr lang="en-US" dirty="0"/>
              <a:t>systems follow logical rules to deduce new information or make predictions.</a:t>
            </a:r>
          </a:p>
          <a:p>
            <a:pPr marL="0" indent="0" algn="just">
              <a:buNone/>
            </a:pPr>
            <a:r>
              <a:rPr lang="en-US" dirty="0"/>
              <a:t>In essence, reasoning enables AI systems to think logically and make informed decisions, contributing to their problem-solving capabilities.</a:t>
            </a:r>
          </a:p>
        </p:txBody>
      </p:sp>
      <p:sp>
        <p:nvSpPr>
          <p:cNvPr id="4" name="Rounded Rectangular Callout 3"/>
          <p:cNvSpPr/>
          <p:nvPr/>
        </p:nvSpPr>
        <p:spPr bwMode="auto">
          <a:xfrm>
            <a:off x="7096432" y="457200"/>
            <a:ext cx="1524000" cy="914400"/>
          </a:xfrm>
          <a:prstGeom prst="wedgeRoundRectCallout">
            <a:avLst>
              <a:gd name="adj1" fmla="val 1102"/>
              <a:gd name="adj2" fmla="val 40995"/>
              <a:gd name="adj3" fmla="val 16667"/>
            </a:avLst>
          </a:prstGeom>
          <a:solidFill>
            <a:srgbClr val="00B050"/>
          </a:solidFill>
          <a:ln>
            <a:solidFill>
              <a:srgbClr val="FFFFFF">
                <a:lumMod val="75000"/>
              </a:srgbClr>
            </a:solidFill>
          </a:ln>
          <a:effectLst>
            <a:outerShdw blurRad="50800" dist="38100" dir="5400000" algn="t" rotWithShape="0">
              <a:prstClr val="black">
                <a:alpha val="40000"/>
              </a:prstClr>
            </a:outerShdw>
          </a:effectLst>
        </p:spPr>
        <p:txBody>
          <a:bodyPr wrap="square" lIns="91428" tIns="45715" rIns="91428" bIns="45715" rtlCol="0" anchor="ctr">
            <a:noAutofit/>
          </a:bodyPr>
          <a:lstStyle/>
          <a:p>
            <a:pPr algn="ctr" defTabSz="623853" fontAlgn="base">
              <a:lnSpc>
                <a:spcPts val="1100"/>
              </a:lnSpc>
              <a:spcBef>
                <a:spcPct val="0"/>
              </a:spcBef>
              <a:spcAft>
                <a:spcPct val="0"/>
              </a:spcAft>
              <a:buClr>
                <a:srgbClr val="000000"/>
              </a:buClr>
            </a:pPr>
            <a:r>
              <a:rPr lang="en-US" b="1" dirty="0" smtClean="0">
                <a:solidFill>
                  <a:schemeClr val="bg1"/>
                </a:solidFill>
                <a:latin typeface="Comic Sans MS" panose="030F0702030302020204" pitchFamily="66" charset="0"/>
              </a:rPr>
              <a:t>Reasoning</a:t>
            </a:r>
            <a:endParaRPr lang="en-US" b="1" kern="1200" dirty="0">
              <a:solidFill>
                <a:schemeClr val="bg1"/>
              </a:solidFill>
              <a:latin typeface="Arial" charset="0"/>
              <a:cs typeface="Times New Roman" pitchFamily="18" charset="0"/>
            </a:endParaRPr>
          </a:p>
        </p:txBody>
      </p:sp>
    </p:spTree>
    <p:extLst>
      <p:ext uri="{BB962C8B-B14F-4D97-AF65-F5344CB8AC3E}">
        <p14:creationId xmlns:p14="http://schemas.microsoft.com/office/powerpoint/2010/main" val="39500581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458200" cy="1399032"/>
          </a:xfrm>
        </p:spPr>
        <p:txBody>
          <a:bodyPr/>
          <a:lstStyle/>
          <a:p>
            <a:r>
              <a:rPr lang="en-US" sz="1800" dirty="0" smtClean="0">
                <a:latin typeface="Comic Sans MS" panose="030F0702030302020204" pitchFamily="66" charset="0"/>
              </a:rPr>
              <a:t>Components of AI				</a:t>
            </a:r>
            <a:endParaRPr lang="en-US" sz="1800" dirty="0">
              <a:latin typeface="Comic Sans MS" panose="030F0702030302020204" pitchFamily="66" charset="0"/>
            </a:endParaRPr>
          </a:p>
        </p:txBody>
      </p:sp>
      <p:sp>
        <p:nvSpPr>
          <p:cNvPr id="26627" name="Content Placeholder 2"/>
          <p:cNvSpPr>
            <a:spLocks noGrp="1"/>
          </p:cNvSpPr>
          <p:nvPr>
            <p:ph idx="1"/>
          </p:nvPr>
        </p:nvSpPr>
        <p:spPr>
          <a:xfrm>
            <a:off x="419100" y="1600200"/>
            <a:ext cx="8229600" cy="4572000"/>
          </a:xfrm>
        </p:spPr>
        <p:txBody>
          <a:bodyPr/>
          <a:lstStyle/>
          <a:p>
            <a:pPr marL="0" indent="0" algn="just">
              <a:buNone/>
            </a:pPr>
            <a:r>
              <a:rPr lang="en-US" dirty="0"/>
              <a:t>P</a:t>
            </a:r>
            <a:r>
              <a:rPr lang="en-US" dirty="0" smtClean="0"/>
              <a:t>roblem </a:t>
            </a:r>
            <a:r>
              <a:rPr lang="en-US" dirty="0"/>
              <a:t>solving in AI involves a systematic approach to defining, representing, and solving complex problems through computational </a:t>
            </a:r>
            <a:r>
              <a:rPr lang="en-US" dirty="0" smtClean="0"/>
              <a:t>methods. In other words, problem </a:t>
            </a:r>
            <a:r>
              <a:rPr lang="en-US" dirty="0"/>
              <a:t>solving in AI involves creating algorithms and models that enable machines to find solutions to complex issues or challenges. </a:t>
            </a:r>
            <a:endParaRPr lang="en-US" dirty="0" smtClean="0"/>
          </a:p>
          <a:p>
            <a:pPr marL="0" indent="0" algn="just">
              <a:buNone/>
            </a:pPr>
            <a:r>
              <a:rPr lang="en-US" dirty="0" smtClean="0"/>
              <a:t>The </a:t>
            </a:r>
            <a:r>
              <a:rPr lang="en-US" dirty="0"/>
              <a:t>different methods of ‘Problem-solving’ count for essential artificial intelligence components that divide the </a:t>
            </a:r>
            <a:r>
              <a:rPr lang="en-US" dirty="0" smtClean="0"/>
              <a:t>requests into </a:t>
            </a:r>
            <a:r>
              <a:rPr lang="en-US" dirty="0"/>
              <a:t>special and general purposes.</a:t>
            </a:r>
          </a:p>
          <a:p>
            <a:pPr marL="0" indent="0" algn="just">
              <a:buNone/>
            </a:pPr>
            <a:r>
              <a:rPr lang="en-US" dirty="0"/>
              <a:t>In the situation of a  special-purpose </a:t>
            </a:r>
            <a:r>
              <a:rPr lang="en-US" dirty="0" smtClean="0"/>
              <a:t>method</a:t>
            </a:r>
            <a:r>
              <a:rPr lang="en-US" dirty="0"/>
              <a:t>, the solution to a given problem is tailor-made, often exploiting some of the specific features provided in the case where a suggested problem is embedded. On the other hand, a general-purpose method implies a wide variety of </a:t>
            </a:r>
            <a:r>
              <a:rPr lang="en-US" dirty="0" smtClean="0"/>
              <a:t>issues</a:t>
            </a:r>
            <a:r>
              <a:rPr lang="en-US" dirty="0"/>
              <a:t>. </a:t>
            </a:r>
            <a:endParaRPr lang="en-US" dirty="0" smtClean="0"/>
          </a:p>
          <a:p>
            <a:pPr marL="0" indent="0" algn="just">
              <a:buNone/>
            </a:pPr>
            <a:r>
              <a:rPr lang="en-US" dirty="0" smtClean="0"/>
              <a:t>Further</a:t>
            </a:r>
            <a:r>
              <a:rPr lang="en-US" dirty="0"/>
              <a:t>, the problem-solving component in AI allows the programs to include step-by-step reduction of difference, given between any goal state and current state</a:t>
            </a:r>
            <a:r>
              <a:rPr lang="en-US" dirty="0" smtClean="0"/>
              <a:t>.</a:t>
            </a:r>
          </a:p>
          <a:p>
            <a:pPr marL="0" indent="0" algn="just">
              <a:buNone/>
            </a:pPr>
            <a:r>
              <a:rPr lang="en-US" dirty="0" smtClean="0"/>
              <a:t>Examples </a:t>
            </a:r>
            <a:r>
              <a:rPr lang="en-US" dirty="0"/>
              <a:t>of AI </a:t>
            </a:r>
            <a:r>
              <a:rPr lang="en-US" dirty="0" smtClean="0"/>
              <a:t>problem </a:t>
            </a:r>
            <a:r>
              <a:rPr lang="en-US" dirty="0"/>
              <a:t>s</a:t>
            </a:r>
            <a:r>
              <a:rPr lang="en-US" dirty="0" smtClean="0"/>
              <a:t>olving</a:t>
            </a:r>
            <a:r>
              <a:rPr lang="en-US" dirty="0"/>
              <a:t>:</a:t>
            </a:r>
          </a:p>
          <a:p>
            <a:pPr algn="just"/>
            <a:r>
              <a:rPr lang="en-US" b="1" dirty="0"/>
              <a:t>Search Algorithms:</a:t>
            </a:r>
            <a:r>
              <a:rPr lang="en-US" dirty="0"/>
              <a:t> Used in navigating decision trees or exploring possible solutions.</a:t>
            </a:r>
          </a:p>
          <a:p>
            <a:pPr algn="just"/>
            <a:r>
              <a:rPr lang="en-US" b="1" dirty="0"/>
              <a:t>Constraint Satisfaction Problems:</a:t>
            </a:r>
            <a:r>
              <a:rPr lang="en-US" dirty="0"/>
              <a:t> Addressing problems with multiple constraints that need to be satisfied.</a:t>
            </a:r>
          </a:p>
          <a:p>
            <a:pPr algn="just"/>
            <a:r>
              <a:rPr lang="en-US" b="1" dirty="0"/>
              <a:t>Optimization Algorithms:</a:t>
            </a:r>
            <a:r>
              <a:rPr lang="en-US" dirty="0"/>
              <a:t> Finding the best possible solution among a set of alternatives.</a:t>
            </a:r>
          </a:p>
          <a:p>
            <a:pPr marL="0" indent="0" algn="just">
              <a:buNone/>
            </a:pPr>
            <a:endParaRPr lang="en-US" dirty="0"/>
          </a:p>
        </p:txBody>
      </p:sp>
      <p:sp>
        <p:nvSpPr>
          <p:cNvPr id="4" name="Rounded Rectangular Callout 3"/>
          <p:cNvSpPr/>
          <p:nvPr/>
        </p:nvSpPr>
        <p:spPr bwMode="auto">
          <a:xfrm>
            <a:off x="6934200" y="457200"/>
            <a:ext cx="1524000" cy="914400"/>
          </a:xfrm>
          <a:prstGeom prst="wedgeRoundRectCallout">
            <a:avLst>
              <a:gd name="adj1" fmla="val 1102"/>
              <a:gd name="adj2" fmla="val 40995"/>
              <a:gd name="adj3" fmla="val 16667"/>
            </a:avLst>
          </a:prstGeom>
          <a:solidFill>
            <a:srgbClr val="7030A0"/>
          </a:solidFill>
          <a:ln>
            <a:solidFill>
              <a:srgbClr val="FFFFFF">
                <a:lumMod val="75000"/>
              </a:srgbClr>
            </a:solidFill>
          </a:ln>
          <a:effectLst>
            <a:outerShdw blurRad="50800" dist="38100" dir="5400000" algn="t" rotWithShape="0">
              <a:prstClr val="black">
                <a:alpha val="40000"/>
              </a:prstClr>
            </a:outerShdw>
          </a:effectLst>
        </p:spPr>
        <p:txBody>
          <a:bodyPr wrap="square" lIns="91428" tIns="45715" rIns="91428" bIns="45715" rtlCol="0" anchor="ctr">
            <a:noAutofit/>
          </a:bodyPr>
          <a:lstStyle/>
          <a:p>
            <a:pPr algn="ctr" defTabSz="623853" fontAlgn="base">
              <a:spcBef>
                <a:spcPct val="0"/>
              </a:spcBef>
              <a:spcAft>
                <a:spcPct val="0"/>
              </a:spcAft>
              <a:buClr>
                <a:srgbClr val="000000"/>
              </a:buClr>
            </a:pPr>
            <a:r>
              <a:rPr lang="en-US" b="1" dirty="0" smtClean="0">
                <a:solidFill>
                  <a:schemeClr val="bg1"/>
                </a:solidFill>
                <a:latin typeface="Comic Sans MS" panose="030F0702030302020204" pitchFamily="66" charset="0"/>
              </a:rPr>
              <a:t>Problem Solving</a:t>
            </a:r>
            <a:endParaRPr lang="en-US" b="1" kern="1200" dirty="0">
              <a:solidFill>
                <a:schemeClr val="bg1"/>
              </a:solidFill>
              <a:latin typeface="Arial" charset="0"/>
              <a:cs typeface="Times New Roman" pitchFamily="18" charset="0"/>
            </a:endParaRPr>
          </a:p>
        </p:txBody>
      </p:sp>
    </p:spTree>
    <p:extLst>
      <p:ext uri="{BB962C8B-B14F-4D97-AF65-F5344CB8AC3E}">
        <p14:creationId xmlns:p14="http://schemas.microsoft.com/office/powerpoint/2010/main" val="30649978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534400" cy="1399032"/>
          </a:xfrm>
        </p:spPr>
        <p:txBody>
          <a:bodyPr/>
          <a:lstStyle/>
          <a:p>
            <a:r>
              <a:rPr lang="en-US" sz="1800" dirty="0" smtClean="0">
                <a:latin typeface="Comic Sans MS" panose="030F0702030302020204" pitchFamily="66" charset="0"/>
              </a:rPr>
              <a:t>Components of AI				</a:t>
            </a:r>
            <a:endParaRPr lang="en-US" sz="1800" dirty="0">
              <a:latin typeface="Comic Sans MS" panose="030F0702030302020204" pitchFamily="66" charset="0"/>
            </a:endParaRPr>
          </a:p>
        </p:txBody>
      </p:sp>
      <p:sp>
        <p:nvSpPr>
          <p:cNvPr id="26627" name="Content Placeholder 2"/>
          <p:cNvSpPr>
            <a:spLocks noGrp="1"/>
          </p:cNvSpPr>
          <p:nvPr>
            <p:ph idx="1"/>
          </p:nvPr>
        </p:nvSpPr>
        <p:spPr>
          <a:xfrm>
            <a:off x="457200" y="1946148"/>
            <a:ext cx="8229600" cy="4572000"/>
          </a:xfrm>
        </p:spPr>
        <p:txBody>
          <a:bodyPr/>
          <a:lstStyle/>
          <a:p>
            <a:pPr marL="0" indent="0" algn="just">
              <a:buNone/>
            </a:pPr>
            <a:r>
              <a:rPr lang="en-US" dirty="0" smtClean="0"/>
              <a:t>Perception </a:t>
            </a:r>
            <a:r>
              <a:rPr lang="en-US" dirty="0"/>
              <a:t>refers to the ability of a system to interpret and understand information from its environment. This involves gathering data from various sources and processing it to make sense of the world. The AI system interprets the processed information to form a meaningful understanding of its environment. This step involves linking patterns to known concepts or making sense of the context</a:t>
            </a:r>
            <a:r>
              <a:rPr lang="en-US" dirty="0" smtClean="0"/>
              <a:t>.</a:t>
            </a:r>
            <a:r>
              <a:rPr lang="en-US" b="1" dirty="0"/>
              <a:t> </a:t>
            </a:r>
            <a:endParaRPr lang="en-US" b="1" dirty="0" smtClean="0"/>
          </a:p>
          <a:p>
            <a:pPr marL="0" indent="0" algn="just">
              <a:buNone/>
            </a:pPr>
            <a:r>
              <a:rPr lang="en-US" dirty="0"/>
              <a:t>At its current state, perception is one of those components of artificial intelligence that can propel self-driving cars at moderate speeds</a:t>
            </a:r>
            <a:r>
              <a:rPr lang="en-US" dirty="0" smtClean="0"/>
              <a:t>.</a:t>
            </a:r>
            <a:r>
              <a:rPr lang="en-US" dirty="0"/>
              <a:t> FREDDY was one of the robots at its earliest stage to use perception to recognize different objects and assemble different artifacts</a:t>
            </a:r>
            <a:r>
              <a:rPr lang="en-US" dirty="0" smtClean="0"/>
              <a:t>.</a:t>
            </a:r>
          </a:p>
          <a:p>
            <a:pPr marL="0" indent="0" algn="just">
              <a:buNone/>
            </a:pPr>
            <a:endParaRPr lang="en-US" dirty="0"/>
          </a:p>
          <a:p>
            <a:pPr marL="0" indent="0" algn="just">
              <a:buNone/>
            </a:pPr>
            <a:r>
              <a:rPr lang="en-US" dirty="0">
                <a:hlinkClick r:id="rId2"/>
              </a:rPr>
              <a:t>https://</a:t>
            </a:r>
            <a:r>
              <a:rPr lang="en-US" dirty="0" smtClean="0">
                <a:hlinkClick r:id="rId2"/>
              </a:rPr>
              <a:t>www.youtube.com/watch?v=lXJrXHDUQxo</a:t>
            </a:r>
            <a:endParaRPr lang="en-US" dirty="0" smtClean="0"/>
          </a:p>
          <a:p>
            <a:pPr marL="0" indent="0" algn="just">
              <a:buNone/>
            </a:pPr>
            <a:endParaRPr lang="en-US" dirty="0"/>
          </a:p>
        </p:txBody>
      </p:sp>
      <p:sp>
        <p:nvSpPr>
          <p:cNvPr id="4" name="Rounded Rectangular Callout 3"/>
          <p:cNvSpPr/>
          <p:nvPr/>
        </p:nvSpPr>
        <p:spPr bwMode="auto">
          <a:xfrm>
            <a:off x="7057103" y="547116"/>
            <a:ext cx="1524000" cy="914400"/>
          </a:xfrm>
          <a:prstGeom prst="wedgeRoundRectCallout">
            <a:avLst>
              <a:gd name="adj1" fmla="val 1102"/>
              <a:gd name="adj2" fmla="val 40995"/>
              <a:gd name="adj3" fmla="val 16667"/>
            </a:avLst>
          </a:prstGeom>
          <a:solidFill>
            <a:srgbClr val="0070C0"/>
          </a:solidFill>
          <a:ln>
            <a:solidFill>
              <a:srgbClr val="FFFFFF">
                <a:lumMod val="75000"/>
              </a:srgbClr>
            </a:solidFill>
          </a:ln>
          <a:effectLst>
            <a:outerShdw blurRad="50800" dist="38100" dir="5400000" algn="t" rotWithShape="0">
              <a:prstClr val="black">
                <a:alpha val="40000"/>
              </a:prstClr>
            </a:outerShdw>
          </a:effectLst>
        </p:spPr>
        <p:txBody>
          <a:bodyPr wrap="square" lIns="91428" tIns="45715" rIns="91428" bIns="45715" rtlCol="0" anchor="ctr">
            <a:noAutofit/>
          </a:bodyPr>
          <a:lstStyle/>
          <a:p>
            <a:pPr algn="ctr" defTabSz="623853" fontAlgn="base">
              <a:lnSpc>
                <a:spcPts val="1100"/>
              </a:lnSpc>
              <a:spcBef>
                <a:spcPct val="0"/>
              </a:spcBef>
              <a:spcAft>
                <a:spcPct val="0"/>
              </a:spcAft>
              <a:buClr>
                <a:srgbClr val="000000"/>
              </a:buClr>
            </a:pPr>
            <a:r>
              <a:rPr lang="en-US" b="1" dirty="0" smtClean="0">
                <a:solidFill>
                  <a:schemeClr val="bg1"/>
                </a:solidFill>
                <a:latin typeface="Comic Sans MS" panose="030F0702030302020204" pitchFamily="66" charset="0"/>
              </a:rPr>
              <a:t>Perception</a:t>
            </a:r>
            <a:endParaRPr lang="en-US" b="1" kern="1200" dirty="0">
              <a:solidFill>
                <a:schemeClr val="bg1"/>
              </a:solidFill>
              <a:latin typeface="Arial" charset="0"/>
              <a:cs typeface="Times New Roman" pitchFamily="18" charset="0"/>
            </a:endParaRPr>
          </a:p>
        </p:txBody>
      </p:sp>
    </p:spTree>
    <p:extLst>
      <p:ext uri="{BB962C8B-B14F-4D97-AF65-F5344CB8AC3E}">
        <p14:creationId xmlns:p14="http://schemas.microsoft.com/office/powerpoint/2010/main" val="399166341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382000" cy="1399032"/>
          </a:xfrm>
          <a:solidFill>
            <a:srgbClr val="F2802A"/>
          </a:solidFill>
        </p:spPr>
        <p:txBody>
          <a:bodyPr/>
          <a:lstStyle/>
          <a:p>
            <a:r>
              <a:rPr lang="en-US" sz="1800" dirty="0" smtClean="0">
                <a:latin typeface="Comic Sans MS" panose="030F0702030302020204" pitchFamily="66" charset="0"/>
              </a:rPr>
              <a:t>Components of AI			</a:t>
            </a:r>
            <a:endParaRPr lang="en-US" sz="1800" dirty="0">
              <a:latin typeface="Comic Sans MS" panose="030F0702030302020204" pitchFamily="66" charset="0"/>
            </a:endParaRPr>
          </a:p>
        </p:txBody>
      </p:sp>
      <p:sp>
        <p:nvSpPr>
          <p:cNvPr id="26627" name="Content Placeholder 2"/>
          <p:cNvSpPr>
            <a:spLocks noGrp="1"/>
          </p:cNvSpPr>
          <p:nvPr>
            <p:ph idx="1"/>
          </p:nvPr>
        </p:nvSpPr>
        <p:spPr>
          <a:xfrm>
            <a:off x="452284" y="1219200"/>
            <a:ext cx="8229600" cy="4572000"/>
          </a:xfrm>
        </p:spPr>
        <p:txBody>
          <a:bodyPr/>
          <a:lstStyle/>
          <a:p>
            <a:pPr marL="0" indent="0" algn="just">
              <a:buNone/>
            </a:pPr>
            <a:r>
              <a:rPr lang="en-US" dirty="0"/>
              <a:t>Language processing in AI involves the development of algorithms and models that enable machines to understand, interpret, and generate human language. </a:t>
            </a:r>
            <a:endParaRPr lang="en-US" dirty="0" smtClean="0"/>
          </a:p>
          <a:p>
            <a:pPr marL="0" indent="0" algn="just">
              <a:buNone/>
            </a:pPr>
            <a:r>
              <a:rPr lang="en-US" b="1" dirty="0"/>
              <a:t>Natural Language Understanding (NLU</a:t>
            </a:r>
            <a:r>
              <a:rPr lang="en-US" b="1" dirty="0" smtClean="0"/>
              <a:t>). </a:t>
            </a:r>
            <a:r>
              <a:rPr lang="en-US" dirty="0" smtClean="0"/>
              <a:t>Includes </a:t>
            </a:r>
            <a:r>
              <a:rPr lang="en-US" dirty="0"/>
              <a:t>tasks such as sentiment analysis, named entity recognition, and understanding the context of a sentence.</a:t>
            </a:r>
          </a:p>
          <a:p>
            <a:pPr marL="0" indent="0" algn="just">
              <a:buNone/>
            </a:pPr>
            <a:r>
              <a:rPr lang="en-US" b="1" dirty="0"/>
              <a:t>Natural Language Generation (NLG</a:t>
            </a:r>
            <a:r>
              <a:rPr lang="en-US" b="1" dirty="0" smtClean="0"/>
              <a:t>). </a:t>
            </a:r>
            <a:r>
              <a:rPr lang="en-US" dirty="0"/>
              <a:t>F</a:t>
            </a:r>
            <a:r>
              <a:rPr lang="en-US" dirty="0" smtClean="0"/>
              <a:t>ocuses </a:t>
            </a:r>
            <a:r>
              <a:rPr lang="en-US" dirty="0"/>
              <a:t>on the machine's ability to produce human-like language. This can involve generating coherent sentences, paragraphs, or even entire articles based on given input or data.</a:t>
            </a:r>
          </a:p>
          <a:p>
            <a:pPr marL="0" indent="0" algn="just">
              <a:buNone/>
            </a:pPr>
            <a:r>
              <a:rPr lang="en-US" b="1" dirty="0"/>
              <a:t>Speech </a:t>
            </a:r>
            <a:r>
              <a:rPr lang="en-US" b="1" dirty="0" smtClean="0"/>
              <a:t>Recognition. </a:t>
            </a:r>
            <a:r>
              <a:rPr lang="en-US" dirty="0" smtClean="0"/>
              <a:t>AI </a:t>
            </a:r>
            <a:r>
              <a:rPr lang="en-US" dirty="0"/>
              <a:t>systems process and understand spoken language, converting audio signals into text. This enables applications like voice assistants and transcription services.</a:t>
            </a:r>
          </a:p>
          <a:p>
            <a:pPr marL="0" indent="0" algn="just">
              <a:buNone/>
            </a:pPr>
            <a:r>
              <a:rPr lang="en-US" b="1" dirty="0"/>
              <a:t>Text-to-Speech (TTS</a:t>
            </a:r>
            <a:r>
              <a:rPr lang="en-US" b="1" dirty="0" smtClean="0"/>
              <a:t>). </a:t>
            </a:r>
            <a:r>
              <a:rPr lang="en-US" dirty="0" smtClean="0"/>
              <a:t>Convert </a:t>
            </a:r>
            <a:r>
              <a:rPr lang="en-US" dirty="0"/>
              <a:t>written text into spoken language. This technology is used in applications ranging from virtual assistants to accessibility tools for visually impaired individuals.</a:t>
            </a:r>
          </a:p>
          <a:p>
            <a:pPr marL="0" indent="0" algn="just">
              <a:buNone/>
            </a:pPr>
            <a:r>
              <a:rPr lang="en-US" b="1" dirty="0"/>
              <a:t>Machine </a:t>
            </a:r>
            <a:r>
              <a:rPr lang="en-US" b="1" dirty="0" smtClean="0"/>
              <a:t>Translation. </a:t>
            </a:r>
            <a:r>
              <a:rPr lang="en-US" dirty="0" smtClean="0"/>
              <a:t>AI </a:t>
            </a:r>
            <a:r>
              <a:rPr lang="en-US" dirty="0"/>
              <a:t>is employed to automatically translate text or speech from one language to another. This facilitates cross-language communication and accessibility.</a:t>
            </a:r>
          </a:p>
          <a:p>
            <a:pPr marL="0" indent="0" algn="just">
              <a:buNone/>
            </a:pPr>
            <a:r>
              <a:rPr lang="en-US" b="1" dirty="0"/>
              <a:t>Dialog </a:t>
            </a:r>
            <a:r>
              <a:rPr lang="en-US" b="1" dirty="0" smtClean="0"/>
              <a:t>Systems. </a:t>
            </a:r>
            <a:r>
              <a:rPr lang="en-US" dirty="0" smtClean="0"/>
              <a:t>These </a:t>
            </a:r>
            <a:r>
              <a:rPr lang="en-US" dirty="0"/>
              <a:t>systems enable machines to engage in natural language conversations. </a:t>
            </a:r>
            <a:r>
              <a:rPr lang="en-US" dirty="0" err="1"/>
              <a:t>Chatbots</a:t>
            </a:r>
            <a:r>
              <a:rPr lang="en-US" dirty="0"/>
              <a:t> and virtual assistants are examples of AI applications with dialog system capabilities</a:t>
            </a:r>
            <a:r>
              <a:rPr lang="en-US" dirty="0" smtClean="0"/>
              <a:t>.</a:t>
            </a:r>
          </a:p>
          <a:p>
            <a:pPr marL="0" indent="0" algn="just">
              <a:buNone/>
            </a:pPr>
            <a:r>
              <a:rPr lang="en-US" i="1" dirty="0" smtClean="0"/>
              <a:t>Examples: </a:t>
            </a:r>
            <a:r>
              <a:rPr lang="en-US" i="1" dirty="0" err="1" smtClean="0"/>
              <a:t>Chatbots</a:t>
            </a:r>
            <a:r>
              <a:rPr lang="en-US" i="1" dirty="0" smtClean="0"/>
              <a:t>, Sentiment Analysis, Language </a:t>
            </a:r>
            <a:r>
              <a:rPr lang="en-US" i="1" dirty="0"/>
              <a:t>Translation </a:t>
            </a:r>
            <a:r>
              <a:rPr lang="en-US" i="1" dirty="0" smtClean="0"/>
              <a:t>Services, Named Entity Recognition (NER).</a:t>
            </a:r>
            <a:endParaRPr lang="en-US" i="1" dirty="0"/>
          </a:p>
        </p:txBody>
      </p:sp>
      <p:sp>
        <p:nvSpPr>
          <p:cNvPr id="4" name="Rounded Rectangular Callout 3"/>
          <p:cNvSpPr/>
          <p:nvPr/>
        </p:nvSpPr>
        <p:spPr bwMode="auto">
          <a:xfrm>
            <a:off x="6553200" y="228600"/>
            <a:ext cx="2057400" cy="914400"/>
          </a:xfrm>
          <a:prstGeom prst="wedgeRoundRectCallout">
            <a:avLst>
              <a:gd name="adj1" fmla="val 1102"/>
              <a:gd name="adj2" fmla="val 40995"/>
              <a:gd name="adj3" fmla="val 16667"/>
            </a:avLst>
          </a:prstGeom>
          <a:solidFill>
            <a:srgbClr val="F2802A"/>
          </a:solidFill>
          <a:ln>
            <a:solidFill>
              <a:srgbClr val="FFFFFF">
                <a:lumMod val="75000"/>
              </a:srgbClr>
            </a:solidFill>
          </a:ln>
          <a:effectLst>
            <a:outerShdw blurRad="50800" dist="38100" dir="5400000" algn="t" rotWithShape="0">
              <a:prstClr val="black">
                <a:alpha val="40000"/>
              </a:prstClr>
            </a:outerShdw>
          </a:effectLst>
        </p:spPr>
        <p:txBody>
          <a:bodyPr wrap="square" lIns="91428" tIns="45715" rIns="91428" bIns="45715" rtlCol="0" anchor="ctr">
            <a:noAutofit/>
          </a:bodyPr>
          <a:lstStyle/>
          <a:p>
            <a:pPr algn="ctr" defTabSz="623853" fontAlgn="base">
              <a:spcBef>
                <a:spcPct val="0"/>
              </a:spcBef>
              <a:spcAft>
                <a:spcPct val="0"/>
              </a:spcAft>
              <a:buClr>
                <a:srgbClr val="000000"/>
              </a:buClr>
            </a:pPr>
            <a:r>
              <a:rPr lang="en-US" b="1" dirty="0" smtClean="0">
                <a:solidFill>
                  <a:schemeClr val="bg1"/>
                </a:solidFill>
                <a:latin typeface="Comic Sans MS" panose="030F0702030302020204" pitchFamily="66" charset="0"/>
              </a:rPr>
              <a:t>Language understanding</a:t>
            </a:r>
            <a:endParaRPr lang="en-US" b="1" kern="1200" dirty="0">
              <a:solidFill>
                <a:schemeClr val="bg1"/>
              </a:solidFill>
              <a:latin typeface="Arial" charset="0"/>
              <a:cs typeface="Times New Roman" pitchFamily="18" charset="0"/>
            </a:endParaRPr>
          </a:p>
        </p:txBody>
      </p:sp>
    </p:spTree>
    <p:extLst>
      <p:ext uri="{BB962C8B-B14F-4D97-AF65-F5344CB8AC3E}">
        <p14:creationId xmlns:p14="http://schemas.microsoft.com/office/powerpoint/2010/main" val="25704360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a:latin typeface="Comic Sans MS" panose="030F0702030302020204" pitchFamily="66" charset="0"/>
              </a:rPr>
              <a:t>Benefits of AI in </a:t>
            </a:r>
            <a:r>
              <a:rPr lang="en-US" sz="1800" dirty="0" smtClean="0">
                <a:latin typeface="Comic Sans MS" panose="030F0702030302020204" pitchFamily="66" charset="0"/>
              </a:rPr>
              <a:t>business</a:t>
            </a:r>
            <a:r>
              <a:rPr lang="en-US" sz="1800" dirty="0">
                <a:latin typeface="Comic Sans MS" panose="030F0702030302020204" pitchFamily="66" charset="0"/>
              </a:rPr>
              <a:t> </a:t>
            </a:r>
          </a:p>
        </p:txBody>
      </p:sp>
      <p:sp>
        <p:nvSpPr>
          <p:cNvPr id="26627" name="Content Placeholder 2"/>
          <p:cNvSpPr>
            <a:spLocks noGrp="1"/>
          </p:cNvSpPr>
          <p:nvPr>
            <p:ph idx="1"/>
          </p:nvPr>
        </p:nvSpPr>
        <p:spPr>
          <a:xfrm>
            <a:off x="457200" y="1600200"/>
            <a:ext cx="8229600" cy="4572000"/>
          </a:xfrm>
        </p:spPr>
        <p:txBody>
          <a:bodyPr/>
          <a:lstStyle/>
          <a:p>
            <a:pPr algn="just"/>
            <a:r>
              <a:rPr lang="en-US" dirty="0" smtClean="0"/>
              <a:t>Efficiency - </a:t>
            </a:r>
            <a:r>
              <a:rPr lang="en-US" sz="1600" dirty="0" smtClean="0"/>
              <a:t>AI </a:t>
            </a:r>
            <a:r>
              <a:rPr lang="en-US" sz="1600" dirty="0"/>
              <a:t>tools automate time-consuming tasks, allowing employees to focus on more strategic activities</a:t>
            </a:r>
            <a:r>
              <a:rPr lang="en-US" sz="1600" dirty="0" smtClean="0"/>
              <a:t>.</a:t>
            </a:r>
          </a:p>
          <a:p>
            <a:pPr algn="just"/>
            <a:r>
              <a:rPr lang="en-US" dirty="0" smtClean="0"/>
              <a:t>Accuracy - </a:t>
            </a:r>
            <a:r>
              <a:rPr lang="en-US" sz="1600" dirty="0" smtClean="0"/>
              <a:t> </a:t>
            </a:r>
            <a:r>
              <a:rPr lang="en-US" sz="1600" dirty="0"/>
              <a:t>reducing errors, particularly in areas like data entry, coding, and customer service.</a:t>
            </a:r>
          </a:p>
          <a:p>
            <a:pPr algn="just"/>
            <a:r>
              <a:rPr lang="en-US" dirty="0" smtClean="0"/>
              <a:t>Scalability - scale</a:t>
            </a:r>
            <a:r>
              <a:rPr lang="en-US" sz="1600" dirty="0" smtClean="0"/>
              <a:t> </a:t>
            </a:r>
            <a:r>
              <a:rPr lang="en-US" sz="1600" dirty="0"/>
              <a:t>easily to handle growing business demands, whether it’s managing more customer inquiries or increasing production capacity.</a:t>
            </a:r>
          </a:p>
          <a:p>
            <a:pPr algn="just"/>
            <a:r>
              <a:rPr lang="en-US" dirty="0" smtClean="0"/>
              <a:t>Innovation - </a:t>
            </a:r>
            <a:r>
              <a:rPr lang="en-US" sz="1600" dirty="0" smtClean="0"/>
              <a:t>enabling </a:t>
            </a:r>
            <a:r>
              <a:rPr lang="en-US" sz="1600" dirty="0"/>
              <a:t>businesses to experiment with new ideas and strategies at a lower cost.</a:t>
            </a:r>
          </a:p>
          <a:p>
            <a:pPr lvl="1"/>
            <a:endParaRPr lang="en-US" sz="1200" dirty="0"/>
          </a:p>
        </p:txBody>
      </p:sp>
    </p:spTree>
    <p:extLst>
      <p:ext uri="{BB962C8B-B14F-4D97-AF65-F5344CB8AC3E}">
        <p14:creationId xmlns:p14="http://schemas.microsoft.com/office/powerpoint/2010/main" val="252907185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smtClean="0">
                <a:latin typeface="Comic Sans MS" panose="030F0702030302020204" pitchFamily="66" charset="0"/>
              </a:rPr>
              <a:t>Example</a:t>
            </a:r>
            <a:r>
              <a:rPr lang="en-US" sz="1600" dirty="0" smtClean="0">
                <a:latin typeface="Comic Sans MS" panose="030F0702030302020204" pitchFamily="66" charset="0"/>
              </a:rPr>
              <a:t>: </a:t>
            </a:r>
            <a:r>
              <a:rPr lang="en-US" sz="1600" dirty="0" err="1">
                <a:latin typeface="Comic Sans MS" panose="030F0702030302020204" pitchFamily="66" charset="0"/>
              </a:rPr>
              <a:t>Chatbots</a:t>
            </a:r>
            <a:r>
              <a:rPr lang="en-US" sz="1600" dirty="0">
                <a:latin typeface="Comic Sans MS" panose="030F0702030302020204" pitchFamily="66" charset="0"/>
              </a:rPr>
              <a:t> by GOOGLE</a:t>
            </a:r>
          </a:p>
        </p:txBody>
      </p:sp>
      <p:sp>
        <p:nvSpPr>
          <p:cNvPr id="26627" name="Content Placeholder 2"/>
          <p:cNvSpPr>
            <a:spLocks noGrp="1"/>
          </p:cNvSpPr>
          <p:nvPr>
            <p:ph idx="1"/>
          </p:nvPr>
        </p:nvSpPr>
        <p:spPr>
          <a:xfrm>
            <a:off x="457200" y="1295400"/>
            <a:ext cx="8229600" cy="4572000"/>
          </a:xfrm>
        </p:spPr>
        <p:txBody>
          <a:bodyPr/>
          <a:lstStyle/>
          <a:p>
            <a:pPr marL="0" indent="0" algn="just">
              <a:buNone/>
            </a:pPr>
            <a:r>
              <a:rPr lang="en-US" dirty="0" smtClean="0"/>
              <a:t>Google </a:t>
            </a:r>
            <a:r>
              <a:rPr lang="en-US" dirty="0"/>
              <a:t>has developed and released multiple AI-powered </a:t>
            </a:r>
            <a:r>
              <a:rPr lang="en-US" dirty="0" err="1"/>
              <a:t>chatbots</a:t>
            </a:r>
            <a:r>
              <a:rPr lang="en-US" dirty="0"/>
              <a:t> and virtual assistants</a:t>
            </a:r>
            <a:r>
              <a:rPr lang="en-US" dirty="0" smtClean="0"/>
              <a:t>.  </a:t>
            </a:r>
          </a:p>
          <a:p>
            <a:pPr marL="0" indent="0" algn="just">
              <a:buNone/>
            </a:pPr>
            <a:r>
              <a:rPr lang="en-US" b="1" i="1" dirty="0" smtClean="0"/>
              <a:t>Google </a:t>
            </a:r>
            <a:r>
              <a:rPr lang="en-US" b="1" i="1" dirty="0"/>
              <a:t>Assistant:</a:t>
            </a:r>
            <a:r>
              <a:rPr lang="en-US" b="1" dirty="0"/>
              <a:t> </a:t>
            </a:r>
            <a:r>
              <a:rPr lang="en-US" dirty="0"/>
              <a:t>Google Assistant is a virtual assistant developed by Google that uses AI and natural language processing (NLP) to provide voice-based interactions with users. It is available on various devices, including smartphones, smart speakers, smart displays, and smartwatches, and can perform tasks such as answering questions, setting reminders, sending messages, making reservations, and controlling smart home devices.</a:t>
            </a:r>
          </a:p>
          <a:p>
            <a:pPr marL="0" indent="0" algn="just">
              <a:buNone/>
            </a:pPr>
            <a:r>
              <a:rPr lang="en-US" b="1" i="1" dirty="0"/>
              <a:t>Dialog flow</a:t>
            </a:r>
            <a:r>
              <a:rPr lang="en-US" b="1" dirty="0"/>
              <a:t>: </a:t>
            </a:r>
            <a:r>
              <a:rPr lang="en-US" dirty="0"/>
              <a:t>Dialog flow, formerly known as API.AI, is a platform developed by Google that allows developers to create conversational interfaces, including </a:t>
            </a:r>
            <a:r>
              <a:rPr lang="en-US" dirty="0" err="1"/>
              <a:t>chatbots</a:t>
            </a:r>
            <a:r>
              <a:rPr lang="en-US" dirty="0"/>
              <a:t>, using natural language understanding (NLU) and machine learning technologies. Dialog flow is commonly used by businesses to build </a:t>
            </a:r>
            <a:r>
              <a:rPr lang="en-US" dirty="0" err="1"/>
              <a:t>chatbots</a:t>
            </a:r>
            <a:r>
              <a:rPr lang="en-US" dirty="0"/>
              <a:t> for customer service, sales, and other applications.</a:t>
            </a:r>
          </a:p>
          <a:p>
            <a:pPr marL="0" indent="0" algn="just">
              <a:buNone/>
            </a:pPr>
            <a:r>
              <a:rPr lang="en-US" b="1" i="1" dirty="0" err="1"/>
              <a:t>Meena</a:t>
            </a:r>
            <a:r>
              <a:rPr lang="en-US" b="1" i="1" dirty="0"/>
              <a:t>:</a:t>
            </a:r>
            <a:r>
              <a:rPr lang="en-US" b="1" dirty="0"/>
              <a:t> </a:t>
            </a:r>
            <a:r>
              <a:rPr lang="en-US" dirty="0" err="1"/>
              <a:t>Meena</a:t>
            </a:r>
            <a:r>
              <a:rPr lang="en-US" dirty="0"/>
              <a:t> is a </a:t>
            </a:r>
            <a:r>
              <a:rPr lang="en-US" dirty="0" err="1"/>
              <a:t>chatbot</a:t>
            </a:r>
            <a:r>
              <a:rPr lang="en-US" dirty="0"/>
              <a:t> developed by Google Research as an AI language model. It is designed to generate human-like responses in conversations and engage in open-ended conversations on a wide range of topics. </a:t>
            </a:r>
            <a:r>
              <a:rPr lang="en-US" dirty="0" err="1"/>
              <a:t>Meena</a:t>
            </a:r>
            <a:r>
              <a:rPr lang="en-US" dirty="0"/>
              <a:t> uses deep learning techniques and large-scale language modeling to generate contextually relevant and coherent responses in conversations.</a:t>
            </a:r>
          </a:p>
          <a:p>
            <a:pPr marL="0" indent="0" algn="just">
              <a:buNone/>
            </a:pPr>
            <a:r>
              <a:rPr lang="en-US" b="1" i="1" dirty="0"/>
              <a:t>Google </a:t>
            </a:r>
            <a:r>
              <a:rPr lang="en-US" b="1" i="1" dirty="0" err="1"/>
              <a:t>Chatbot</a:t>
            </a:r>
            <a:r>
              <a:rPr lang="en-US" b="1" i="1" dirty="0"/>
              <a:t> for Business:</a:t>
            </a:r>
            <a:r>
              <a:rPr lang="en-US" b="1" dirty="0"/>
              <a:t> </a:t>
            </a:r>
            <a:r>
              <a:rPr lang="en-US" dirty="0"/>
              <a:t>Google also offers a </a:t>
            </a:r>
            <a:r>
              <a:rPr lang="en-US" dirty="0" err="1"/>
              <a:t>chatbot</a:t>
            </a:r>
            <a:r>
              <a:rPr lang="en-US" dirty="0"/>
              <a:t> for businesses, which is designed to help businesses automate customer support, handle inquiries, and provide information to users. It uses AI technologies to understand and respond to user queries in a conversational manner.</a:t>
            </a:r>
            <a:endParaRPr lang="en-US" sz="1200" dirty="0"/>
          </a:p>
        </p:txBody>
      </p:sp>
    </p:spTree>
    <p:extLst>
      <p:ext uri="{BB962C8B-B14F-4D97-AF65-F5344CB8AC3E}">
        <p14:creationId xmlns:p14="http://schemas.microsoft.com/office/powerpoint/2010/main" val="274539358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a:latin typeface="Comic Sans MS" panose="030F0702030302020204" pitchFamily="66" charset="0"/>
              </a:rPr>
              <a:t>Challenges in </a:t>
            </a:r>
            <a:r>
              <a:rPr lang="en-US" sz="1800" dirty="0" smtClean="0">
                <a:latin typeface="Comic Sans MS" panose="030F0702030302020204" pitchFamily="66" charset="0"/>
              </a:rPr>
              <a:t>implementing </a:t>
            </a:r>
            <a:r>
              <a:rPr lang="en-US" sz="1800" dirty="0">
                <a:latin typeface="Comic Sans MS" panose="030F0702030302020204" pitchFamily="66" charset="0"/>
              </a:rPr>
              <a:t>AI</a:t>
            </a:r>
          </a:p>
        </p:txBody>
      </p:sp>
      <p:sp>
        <p:nvSpPr>
          <p:cNvPr id="26627" name="Content Placeholder 2"/>
          <p:cNvSpPr>
            <a:spLocks noGrp="1"/>
          </p:cNvSpPr>
          <p:nvPr>
            <p:ph idx="1"/>
          </p:nvPr>
        </p:nvSpPr>
        <p:spPr>
          <a:xfrm>
            <a:off x="381000" y="1905000"/>
            <a:ext cx="8229600" cy="4572000"/>
          </a:xfrm>
        </p:spPr>
        <p:txBody>
          <a:bodyPr/>
          <a:lstStyle/>
          <a:p>
            <a:pPr marL="0" lvl="0" indent="0" algn="just">
              <a:buNone/>
            </a:pPr>
            <a:r>
              <a:rPr lang="en-US" b="1" dirty="0"/>
              <a:t>Technical </a:t>
            </a:r>
            <a:r>
              <a:rPr lang="en-US" b="1" dirty="0" smtClean="0"/>
              <a:t>challenges</a:t>
            </a:r>
          </a:p>
          <a:p>
            <a:pPr marL="0" lvl="0" indent="0" algn="just">
              <a:buNone/>
            </a:pPr>
            <a:r>
              <a:rPr lang="en-US" dirty="0" smtClean="0"/>
              <a:t>- I</a:t>
            </a:r>
            <a:r>
              <a:rPr lang="en-US" sz="1600" dirty="0" smtClean="0"/>
              <a:t>ntegrating </a:t>
            </a:r>
            <a:r>
              <a:rPr lang="en-US" sz="1600" dirty="0"/>
              <a:t>AI with existing IT infrastructure, managing large datasets, and ensuring data quality.</a:t>
            </a:r>
          </a:p>
          <a:p>
            <a:pPr marL="0" lvl="0" indent="0" algn="just">
              <a:buNone/>
            </a:pPr>
            <a:endParaRPr lang="en-US" b="1" dirty="0" smtClean="0"/>
          </a:p>
          <a:p>
            <a:pPr marL="0" lvl="0" indent="0" algn="just">
              <a:buNone/>
            </a:pPr>
            <a:r>
              <a:rPr lang="en-US" b="1" dirty="0" smtClean="0"/>
              <a:t>Adoption </a:t>
            </a:r>
            <a:r>
              <a:rPr lang="en-US" b="1" dirty="0"/>
              <a:t>barriers</a:t>
            </a:r>
            <a:endParaRPr lang="en-US" dirty="0"/>
          </a:p>
          <a:p>
            <a:pPr lvl="0" algn="just">
              <a:buFontTx/>
              <a:buChar char="-"/>
            </a:pPr>
            <a:r>
              <a:rPr lang="en-US" dirty="0" smtClean="0"/>
              <a:t>Initial </a:t>
            </a:r>
            <a:r>
              <a:rPr lang="en-US" dirty="0"/>
              <a:t>costs, lack of expertise, and resistance to change within organizations</a:t>
            </a:r>
            <a:r>
              <a:rPr lang="en-US" dirty="0" smtClean="0"/>
              <a:t>.</a:t>
            </a:r>
          </a:p>
          <a:p>
            <a:pPr lvl="0" algn="just">
              <a:buFontTx/>
              <a:buChar char="-"/>
            </a:pPr>
            <a:endParaRPr lang="en-US" dirty="0"/>
          </a:p>
          <a:p>
            <a:pPr marL="0" lvl="0" indent="0" algn="just">
              <a:buNone/>
            </a:pPr>
            <a:r>
              <a:rPr lang="en-US" b="1" dirty="0" smtClean="0"/>
              <a:t>Ethical considerations</a:t>
            </a:r>
            <a:endParaRPr lang="en-US" dirty="0"/>
          </a:p>
          <a:p>
            <a:pPr marL="0" lvl="0" indent="0" algn="just">
              <a:buNone/>
            </a:pPr>
            <a:r>
              <a:rPr lang="en-US" sz="1600" dirty="0" smtClean="0"/>
              <a:t>- Concerns </a:t>
            </a:r>
            <a:r>
              <a:rPr lang="en-US" sz="1600" dirty="0"/>
              <a:t>about job displacement, decision-making transparency, </a:t>
            </a:r>
            <a:r>
              <a:rPr lang="en-US" sz="1600" dirty="0" smtClean="0"/>
              <a:t>transparency and accountability, and data privacy.</a:t>
            </a:r>
            <a:endParaRPr lang="en-US" sz="1600" dirty="0"/>
          </a:p>
          <a:p>
            <a:pPr marL="201448" lvl="1" indent="0">
              <a:buNone/>
            </a:pPr>
            <a:endParaRPr lang="en-US" sz="1200" dirty="0"/>
          </a:p>
        </p:txBody>
      </p:sp>
    </p:spTree>
    <p:extLst>
      <p:ext uri="{BB962C8B-B14F-4D97-AF65-F5344CB8AC3E}">
        <p14:creationId xmlns:p14="http://schemas.microsoft.com/office/powerpoint/2010/main" val="161158775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a:latin typeface="Comic Sans MS" panose="030F0702030302020204" pitchFamily="66" charset="0"/>
              </a:rPr>
              <a:t>The </a:t>
            </a:r>
            <a:r>
              <a:rPr lang="en-US" sz="1800" dirty="0" smtClean="0">
                <a:latin typeface="Comic Sans MS" panose="030F0702030302020204" pitchFamily="66" charset="0"/>
              </a:rPr>
              <a:t>future </a:t>
            </a:r>
            <a:r>
              <a:rPr lang="en-US" sz="1800" dirty="0">
                <a:latin typeface="Comic Sans MS" panose="030F0702030302020204" pitchFamily="66" charset="0"/>
              </a:rPr>
              <a:t>of AI in </a:t>
            </a:r>
            <a:r>
              <a:rPr lang="en-US" sz="1800" dirty="0" smtClean="0">
                <a:latin typeface="Comic Sans MS" panose="030F0702030302020204" pitchFamily="66" charset="0"/>
              </a:rPr>
              <a:t>business</a:t>
            </a:r>
            <a:endParaRPr lang="en-US" sz="1400" dirty="0">
              <a:latin typeface="Comic Sans MS" panose="030F0702030302020204" pitchFamily="66" charset="0"/>
            </a:endParaRPr>
          </a:p>
        </p:txBody>
      </p:sp>
      <p:sp>
        <p:nvSpPr>
          <p:cNvPr id="26627" name="Content Placeholder 2"/>
          <p:cNvSpPr>
            <a:spLocks noGrp="1"/>
          </p:cNvSpPr>
          <p:nvPr>
            <p:ph idx="1"/>
          </p:nvPr>
        </p:nvSpPr>
        <p:spPr>
          <a:xfrm>
            <a:off x="457200" y="1600200"/>
            <a:ext cx="8229600" cy="4572000"/>
          </a:xfrm>
        </p:spPr>
        <p:txBody>
          <a:bodyPr/>
          <a:lstStyle/>
          <a:p>
            <a:pPr marL="0" lvl="0" indent="0" algn="just">
              <a:buNone/>
            </a:pPr>
            <a:r>
              <a:rPr lang="en-US" b="1" dirty="0" smtClean="0"/>
              <a:t>Emerging </a:t>
            </a:r>
            <a:r>
              <a:rPr lang="en-US" b="1" dirty="0"/>
              <a:t>t</a:t>
            </a:r>
            <a:r>
              <a:rPr lang="en-US" b="1" dirty="0" smtClean="0"/>
              <a:t>rends</a:t>
            </a:r>
            <a:endParaRPr lang="en-US" dirty="0"/>
          </a:p>
          <a:p>
            <a:pPr marL="201448" lvl="1" indent="0" algn="just">
              <a:buNone/>
            </a:pPr>
            <a:r>
              <a:rPr lang="en-US" sz="1600" dirty="0" smtClean="0"/>
              <a:t>Development of more </a:t>
            </a:r>
            <a:r>
              <a:rPr lang="en-US" sz="1600" dirty="0"/>
              <a:t>sophisticated machine learning models, the rise of AI-powered decision-making tools, and the increasing integration of AI into everyday business processes.</a:t>
            </a:r>
          </a:p>
          <a:p>
            <a:pPr marL="0" lvl="0" indent="0" algn="just">
              <a:buNone/>
            </a:pPr>
            <a:r>
              <a:rPr lang="en-US" b="1" dirty="0"/>
              <a:t>AI-driven </a:t>
            </a:r>
            <a:r>
              <a:rPr lang="en-US" b="1" dirty="0" smtClean="0"/>
              <a:t>innovation</a:t>
            </a:r>
            <a:endParaRPr lang="en-US" dirty="0"/>
          </a:p>
          <a:p>
            <a:pPr marL="201448" lvl="1" indent="0" algn="just">
              <a:buNone/>
            </a:pPr>
            <a:r>
              <a:rPr lang="en-US" sz="1600" dirty="0" smtClean="0"/>
              <a:t>Huge number of innovation-driven opportunities in </a:t>
            </a:r>
            <a:r>
              <a:rPr lang="en-US" sz="1600" dirty="0"/>
              <a:t>areas like personalized marketing, predictive analytics, and autonomous operations.</a:t>
            </a:r>
          </a:p>
          <a:p>
            <a:pPr marL="0" lvl="0" indent="0" algn="just">
              <a:buNone/>
            </a:pPr>
            <a:r>
              <a:rPr lang="en-US" b="1" dirty="0"/>
              <a:t>Impact on i</a:t>
            </a:r>
            <a:r>
              <a:rPr lang="en-US" b="1" dirty="0" smtClean="0"/>
              <a:t>ndustries</a:t>
            </a:r>
            <a:endParaRPr lang="en-US" dirty="0"/>
          </a:p>
          <a:p>
            <a:pPr marL="201448" lvl="1" indent="0" algn="just">
              <a:buNone/>
            </a:pPr>
            <a:r>
              <a:rPr lang="en-US" sz="1600" dirty="0" smtClean="0"/>
              <a:t>Reshaping and transforming </a:t>
            </a:r>
            <a:r>
              <a:rPr lang="en-US" sz="1600" dirty="0"/>
              <a:t>industries such as finance, healthcare, manufacturing, and retail, creating new opportunities and challenges.</a:t>
            </a:r>
          </a:p>
          <a:p>
            <a:pPr lvl="1"/>
            <a:endParaRPr lang="en-US" sz="1200" dirty="0"/>
          </a:p>
        </p:txBody>
      </p:sp>
    </p:spTree>
    <p:extLst>
      <p:ext uri="{BB962C8B-B14F-4D97-AF65-F5344CB8AC3E}">
        <p14:creationId xmlns:p14="http://schemas.microsoft.com/office/powerpoint/2010/main" val="21869568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p:cNvSpPr>
            <a:spLocks noGrp="1"/>
          </p:cNvSpPr>
          <p:nvPr>
            <p:ph type="title"/>
          </p:nvPr>
        </p:nvSpPr>
        <p:spPr>
          <a:xfrm>
            <a:off x="329228" y="301800"/>
            <a:ext cx="8229600" cy="1399032"/>
          </a:xfrm>
        </p:spPr>
        <p:txBody>
          <a:bodyPr/>
          <a:lstStyle/>
          <a:p>
            <a:r>
              <a:rPr lang="en-US" altLang="en-US" sz="1800" dirty="0" smtClean="0">
                <a:solidFill>
                  <a:srgbClr val="C00000"/>
                </a:solidFill>
                <a:latin typeface="Comic Sans MS" panose="030F0702030302020204" pitchFamily="66" charset="0"/>
              </a:rPr>
              <a:t>Exercise</a:t>
            </a:r>
          </a:p>
        </p:txBody>
      </p:sp>
      <p:pic>
        <p:nvPicPr>
          <p:cNvPr id="54275"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a:xfrm>
            <a:off x="1520545" y="2265554"/>
            <a:ext cx="6608608" cy="3776018"/>
          </a:xfrm>
        </p:spPr>
      </p:pic>
      <p:sp>
        <p:nvSpPr>
          <p:cNvPr id="2" name="Rectangle 1"/>
          <p:cNvSpPr/>
          <p:nvPr/>
        </p:nvSpPr>
        <p:spPr>
          <a:xfrm>
            <a:off x="457200" y="1698809"/>
            <a:ext cx="8229600" cy="4031873"/>
          </a:xfrm>
          <a:prstGeom prst="rect">
            <a:avLst/>
          </a:prstGeom>
        </p:spPr>
        <p:txBody>
          <a:bodyPr wrap="square">
            <a:spAutoFit/>
          </a:bodyPr>
          <a:lstStyle/>
          <a:p>
            <a:pPr>
              <a:lnSpc>
                <a:spcPct val="150000"/>
              </a:lnSpc>
            </a:pPr>
            <a:r>
              <a:rPr lang="en-US" sz="1600" dirty="0" smtClean="0">
                <a:solidFill>
                  <a:schemeClr val="accent1">
                    <a:lumMod val="75000"/>
                  </a:schemeClr>
                </a:solidFill>
              </a:rPr>
              <a:t>Try to provide an explanation on one of the following topics. </a:t>
            </a:r>
          </a:p>
          <a:p>
            <a:pPr>
              <a:lnSpc>
                <a:spcPct val="150000"/>
              </a:lnSpc>
            </a:pPr>
            <a:endParaRPr lang="en-US" sz="1600" dirty="0" smtClean="0">
              <a:solidFill>
                <a:schemeClr val="accent1">
                  <a:lumMod val="75000"/>
                </a:schemeClr>
              </a:solidFill>
            </a:endParaRPr>
          </a:p>
          <a:p>
            <a:pPr marL="800100" lvl="1" indent="-342900">
              <a:buFont typeface="+mj-lt"/>
              <a:buAutoNum type="arabicParenR"/>
            </a:pPr>
            <a:r>
              <a:rPr lang="en-US" sz="1600" dirty="0" smtClean="0">
                <a:solidFill>
                  <a:schemeClr val="accent1">
                    <a:lumMod val="75000"/>
                  </a:schemeClr>
                </a:solidFill>
              </a:rPr>
              <a:t>Who benefits from AI?</a:t>
            </a:r>
          </a:p>
          <a:p>
            <a:pPr marL="800100" lvl="1" indent="-342900">
              <a:buFont typeface="+mj-lt"/>
              <a:buAutoNum type="arabicParenR"/>
            </a:pPr>
            <a:r>
              <a:rPr lang="en-US" sz="1600" dirty="0">
                <a:solidFill>
                  <a:schemeClr val="accent1">
                    <a:lumMod val="75000"/>
                  </a:schemeClr>
                </a:solidFill>
              </a:rPr>
              <a:t>Who’s responsible for AI’s mistakes</a:t>
            </a:r>
            <a:r>
              <a:rPr lang="en-US" sz="1600" dirty="0" smtClean="0">
                <a:solidFill>
                  <a:schemeClr val="accent1">
                    <a:lumMod val="75000"/>
                  </a:schemeClr>
                </a:solidFill>
              </a:rPr>
              <a:t>?</a:t>
            </a:r>
          </a:p>
          <a:p>
            <a:pPr marL="800100" lvl="1" indent="-342900" algn="just">
              <a:buFont typeface="+mj-lt"/>
              <a:buAutoNum type="arabicParenR"/>
            </a:pPr>
            <a:r>
              <a:rPr lang="en-US" sz="1600" dirty="0">
                <a:solidFill>
                  <a:schemeClr val="accent1">
                    <a:lumMod val="75000"/>
                  </a:schemeClr>
                </a:solidFill>
              </a:rPr>
              <a:t>How to use artificial intelligence humanely</a:t>
            </a:r>
            <a:r>
              <a:rPr lang="en-US" sz="1600" dirty="0" smtClean="0">
                <a:solidFill>
                  <a:schemeClr val="accent1">
                    <a:lumMod val="75000"/>
                  </a:schemeClr>
                </a:solidFill>
              </a:rPr>
              <a:t>?</a:t>
            </a:r>
          </a:p>
          <a:p>
            <a:pPr marL="800100" lvl="1" indent="-342900" algn="just">
              <a:buFont typeface="+mj-lt"/>
              <a:buAutoNum type="arabicParenR"/>
            </a:pPr>
            <a:r>
              <a:rPr lang="en-US" sz="1600" dirty="0" smtClean="0">
                <a:solidFill>
                  <a:schemeClr val="accent1">
                    <a:lumMod val="75000"/>
                  </a:schemeClr>
                </a:solidFill>
              </a:rPr>
              <a:t>What </a:t>
            </a:r>
            <a:r>
              <a:rPr lang="en-US" sz="1600" dirty="0">
                <a:solidFill>
                  <a:schemeClr val="accent1">
                    <a:lumMod val="75000"/>
                  </a:schemeClr>
                </a:solidFill>
              </a:rPr>
              <a:t>ethical considerations should be taken into account when implementing AI technologies</a:t>
            </a:r>
            <a:r>
              <a:rPr lang="en-US" sz="1600" dirty="0" smtClean="0">
                <a:solidFill>
                  <a:schemeClr val="accent1">
                    <a:lumMod val="75000"/>
                  </a:schemeClr>
                </a:solidFill>
              </a:rPr>
              <a:t>? </a:t>
            </a:r>
          </a:p>
          <a:p>
            <a:pPr marL="800100" lvl="1" indent="-342900" algn="just">
              <a:buFont typeface="+mj-lt"/>
              <a:buAutoNum type="arabicParenR"/>
            </a:pPr>
            <a:r>
              <a:rPr lang="en-US" sz="1600" dirty="0" smtClean="0">
                <a:solidFill>
                  <a:schemeClr val="accent1">
                    <a:lumMod val="75000"/>
                  </a:schemeClr>
                </a:solidFill>
              </a:rPr>
              <a:t>In </a:t>
            </a:r>
            <a:r>
              <a:rPr lang="en-US" sz="1600" dirty="0">
                <a:solidFill>
                  <a:schemeClr val="accent1">
                    <a:lumMod val="75000"/>
                  </a:schemeClr>
                </a:solidFill>
              </a:rPr>
              <a:t>what industries can AI have the most significant positive impact, and how does it contribute to their development</a:t>
            </a:r>
            <a:r>
              <a:rPr lang="en-US" sz="1600" dirty="0" smtClean="0">
                <a:solidFill>
                  <a:schemeClr val="accent1">
                    <a:lumMod val="75000"/>
                  </a:schemeClr>
                </a:solidFill>
              </a:rPr>
              <a:t>? </a:t>
            </a:r>
          </a:p>
          <a:p>
            <a:pPr marL="800100" lvl="1" indent="-342900" algn="just">
              <a:buFont typeface="+mj-lt"/>
              <a:buAutoNum type="arabicParenR"/>
            </a:pPr>
            <a:r>
              <a:rPr lang="en-US" sz="1600" dirty="0" smtClean="0">
                <a:solidFill>
                  <a:schemeClr val="accent1">
                    <a:lumMod val="75000"/>
                  </a:schemeClr>
                </a:solidFill>
              </a:rPr>
              <a:t>What </a:t>
            </a:r>
            <a:r>
              <a:rPr lang="en-US" sz="1600" dirty="0">
                <a:solidFill>
                  <a:schemeClr val="accent1">
                    <a:lumMod val="75000"/>
                  </a:schemeClr>
                </a:solidFill>
              </a:rPr>
              <a:t>steps can be taken to ensure transparency and accountability in AI decision-making processes</a:t>
            </a:r>
            <a:r>
              <a:rPr lang="en-US" sz="1600" dirty="0" smtClean="0">
                <a:solidFill>
                  <a:schemeClr val="accent1">
                    <a:lumMod val="75000"/>
                  </a:schemeClr>
                </a:solidFill>
              </a:rPr>
              <a:t>? </a:t>
            </a:r>
          </a:p>
          <a:p>
            <a:pPr marL="800100" lvl="1" indent="-342900" algn="just">
              <a:buFont typeface="+mj-lt"/>
              <a:buAutoNum type="arabicParenR"/>
            </a:pPr>
            <a:r>
              <a:rPr lang="en-US" sz="1600" dirty="0" smtClean="0">
                <a:solidFill>
                  <a:schemeClr val="accent1">
                    <a:lumMod val="75000"/>
                  </a:schemeClr>
                </a:solidFill>
              </a:rPr>
              <a:t>What </a:t>
            </a:r>
            <a:r>
              <a:rPr lang="en-US" sz="1600" dirty="0">
                <a:solidFill>
                  <a:schemeClr val="accent1">
                    <a:lumMod val="75000"/>
                  </a:schemeClr>
                </a:solidFill>
              </a:rPr>
              <a:t>role does government regulation play in shaping the responsible use of AI, and what policies are currently in place or under consideration?</a:t>
            </a:r>
          </a:p>
          <a:p>
            <a:pPr marL="742950" lvl="1" indent="-285750">
              <a:buFont typeface="Arial" panose="020B0604020202020204" pitchFamily="34" charset="0"/>
              <a:buChar char="•"/>
            </a:pPr>
            <a:endParaRPr lang="en-US" sz="1600" dirty="0" smtClean="0">
              <a:solidFill>
                <a:schemeClr val="accent1">
                  <a:lumMod val="75000"/>
                </a:schemeClr>
              </a:solidFill>
            </a:endParaRPr>
          </a:p>
          <a:p>
            <a:r>
              <a:rPr lang="en-US" sz="1600" dirty="0" smtClean="0">
                <a:solidFill>
                  <a:schemeClr val="accent1">
                    <a:lumMod val="75000"/>
                  </a:schemeClr>
                </a:solidFill>
              </a:rPr>
              <a:t>Present the findings in open-class discussion.</a:t>
            </a:r>
            <a:endParaRPr lang="en-US" sz="1600" dirty="0">
              <a:solidFill>
                <a:schemeClr val="accent1">
                  <a:lumMod val="75000"/>
                </a:schemeClr>
              </a:solidFill>
            </a:endParaRPr>
          </a:p>
        </p:txBody>
      </p:sp>
      <p:pic>
        <p:nvPicPr>
          <p:cNvPr id="6" name="Picture 5">
            <a:extLst>
              <a:ext uri="{FF2B5EF4-FFF2-40B4-BE49-F238E27FC236}">
                <a16:creationId xmlns:a16="http://schemas.microsoft.com/office/drawing/2014/main" id="{E7591D7E-A1FF-427B-B0E9-2DF81BE31B86}"/>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319962" y="235211"/>
            <a:ext cx="1514475" cy="1730829"/>
          </a:xfrm>
          <a:prstGeom prst="rect">
            <a:avLst/>
          </a:prstGeom>
        </p:spPr>
      </p:pic>
    </p:spTree>
    <p:extLst>
      <p:ext uri="{BB962C8B-B14F-4D97-AF65-F5344CB8AC3E}">
        <p14:creationId xmlns:p14="http://schemas.microsoft.com/office/powerpoint/2010/main" val="2627207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381000"/>
            <a:ext cx="7848600" cy="369332"/>
          </a:xfrm>
          <a:prstGeom prst="rect">
            <a:avLst/>
          </a:prstGeom>
        </p:spPr>
        <p:txBody>
          <a:bodyPr wrap="square">
            <a:spAutoFit/>
          </a:bodyPr>
          <a:lstStyle/>
          <a:p>
            <a:r>
              <a:rPr lang="en-US" b="1" dirty="0" smtClean="0">
                <a:solidFill>
                  <a:schemeClr val="accent1">
                    <a:lumMod val="75000"/>
                  </a:schemeClr>
                </a:solidFill>
                <a:latin typeface="Comic Sans MS" panose="030F0702030302020204" pitchFamily="66" charset="0"/>
              </a:rPr>
              <a:t>Lecture overview</a:t>
            </a:r>
            <a:endParaRPr lang="en-US" b="1" dirty="0">
              <a:solidFill>
                <a:schemeClr val="accent1">
                  <a:lumMod val="75000"/>
                </a:schemeClr>
              </a:solidFill>
              <a:latin typeface="Comic Sans MS" panose="030F0702030302020204" pitchFamily="66" charset="0"/>
              <a:cs typeface="Times New Roman" pitchFamily="18" charset="0"/>
            </a:endParaRPr>
          </a:p>
        </p:txBody>
      </p:sp>
      <p:sp>
        <p:nvSpPr>
          <p:cNvPr id="6" name="Rectangle 5"/>
          <p:cNvSpPr/>
          <p:nvPr/>
        </p:nvSpPr>
        <p:spPr>
          <a:xfrm>
            <a:off x="685800" y="1828800"/>
            <a:ext cx="8118987" cy="2354491"/>
          </a:xfrm>
          <a:prstGeom prst="rect">
            <a:avLst/>
          </a:prstGeom>
        </p:spPr>
        <p:txBody>
          <a:bodyPr wrap="square">
            <a:spAutoFit/>
          </a:bodyPr>
          <a:lstStyle/>
          <a:p>
            <a:pPr marL="457200" lvl="0" indent="-457200">
              <a:lnSpc>
                <a:spcPct val="150000"/>
              </a:lnSpc>
              <a:buFont typeface="+mj-lt"/>
              <a:buAutoNum type="romanLcPeriod"/>
            </a:pPr>
            <a:r>
              <a:rPr lang="en-US" sz="1400" dirty="0" smtClean="0">
                <a:solidFill>
                  <a:schemeClr val="accent1">
                    <a:lumMod val="75000"/>
                  </a:schemeClr>
                </a:solidFill>
              </a:rPr>
              <a:t>Explanation of the Artificial Intelligence (AI) concept.</a:t>
            </a:r>
            <a:endParaRPr lang="en-US" sz="1400" dirty="0">
              <a:solidFill>
                <a:schemeClr val="accent1">
                  <a:lumMod val="75000"/>
                </a:schemeClr>
              </a:solidFill>
            </a:endParaRPr>
          </a:p>
          <a:p>
            <a:pPr marL="457200" lvl="0" indent="-457200">
              <a:lnSpc>
                <a:spcPct val="150000"/>
              </a:lnSpc>
              <a:buFont typeface="+mj-lt"/>
              <a:buAutoNum type="romanLcPeriod"/>
            </a:pPr>
            <a:r>
              <a:rPr lang="en-US" sz="1400" dirty="0" smtClean="0">
                <a:solidFill>
                  <a:schemeClr val="accent1">
                    <a:lumMod val="75000"/>
                  </a:schemeClr>
                </a:solidFill>
              </a:rPr>
              <a:t>Discussion the differences between AI, Machine Learning and Deep Learning.</a:t>
            </a:r>
          </a:p>
          <a:p>
            <a:pPr marL="457200" lvl="0" indent="-457200">
              <a:lnSpc>
                <a:spcPct val="150000"/>
              </a:lnSpc>
              <a:buFont typeface="+mj-lt"/>
              <a:buAutoNum type="romanLcPeriod"/>
            </a:pPr>
            <a:r>
              <a:rPr lang="en-US" sz="1400" dirty="0" smtClean="0">
                <a:solidFill>
                  <a:schemeClr val="accent1">
                    <a:lumMod val="75000"/>
                  </a:schemeClr>
                </a:solidFill>
              </a:rPr>
              <a:t>Description the types of AI.</a:t>
            </a:r>
          </a:p>
          <a:p>
            <a:pPr marL="457200" lvl="0" indent="-457200">
              <a:lnSpc>
                <a:spcPct val="150000"/>
              </a:lnSpc>
              <a:buFont typeface="+mj-lt"/>
              <a:buAutoNum type="romanLcPeriod"/>
            </a:pPr>
            <a:r>
              <a:rPr lang="en-US" sz="1400" dirty="0" smtClean="0">
                <a:solidFill>
                  <a:schemeClr val="accent1">
                    <a:lumMod val="75000"/>
                  </a:schemeClr>
                </a:solidFill>
              </a:rPr>
              <a:t>Description the components of AI.</a:t>
            </a:r>
          </a:p>
          <a:p>
            <a:pPr marL="457200" lvl="0" indent="-457200">
              <a:lnSpc>
                <a:spcPct val="150000"/>
              </a:lnSpc>
              <a:buFont typeface="+mj-lt"/>
              <a:buAutoNum type="romanLcPeriod"/>
            </a:pPr>
            <a:r>
              <a:rPr lang="en-US" sz="1400" dirty="0" smtClean="0">
                <a:solidFill>
                  <a:schemeClr val="accent1">
                    <a:lumMod val="75000"/>
                  </a:schemeClr>
                </a:solidFill>
              </a:rPr>
              <a:t>Presentation of scope of AI.</a:t>
            </a:r>
          </a:p>
          <a:p>
            <a:pPr marL="457200" lvl="0" indent="-457200">
              <a:lnSpc>
                <a:spcPct val="150000"/>
              </a:lnSpc>
              <a:buFont typeface="+mj-lt"/>
              <a:buAutoNum type="romanLcPeriod"/>
            </a:pPr>
            <a:r>
              <a:rPr lang="en-US" sz="1400" dirty="0" smtClean="0">
                <a:solidFill>
                  <a:schemeClr val="accent1">
                    <a:lumMod val="75000"/>
                  </a:schemeClr>
                </a:solidFill>
              </a:rPr>
              <a:t>Discussion the advantages and disadvantages of AI.</a:t>
            </a:r>
          </a:p>
          <a:p>
            <a:pPr marL="457200" lvl="0" indent="-457200">
              <a:lnSpc>
                <a:spcPct val="150000"/>
              </a:lnSpc>
              <a:buFont typeface="+mj-lt"/>
              <a:buAutoNum type="romanLcPeriod"/>
            </a:pPr>
            <a:r>
              <a:rPr lang="en-US" sz="1400" dirty="0" smtClean="0">
                <a:solidFill>
                  <a:schemeClr val="accent1">
                    <a:lumMod val="75000"/>
                  </a:schemeClr>
                </a:solidFill>
              </a:rPr>
              <a:t>Discussion the challenges of Ai.</a:t>
            </a:r>
            <a:endParaRPr lang="en-US" sz="1600" dirty="0" smtClean="0">
              <a:solidFill>
                <a:schemeClr val="accent1">
                  <a:lumMod val="75000"/>
                </a:schemeClr>
              </a:solidFill>
            </a:endParaRPr>
          </a:p>
        </p:txBody>
      </p:sp>
    </p:spTree>
    <p:extLst>
      <p:ext uri="{BB962C8B-B14F-4D97-AF65-F5344CB8AC3E}">
        <p14:creationId xmlns:p14="http://schemas.microsoft.com/office/powerpoint/2010/main" val="9859239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Rot="1" noChangeArrowheads="1"/>
          </p:cNvSpPr>
          <p:nvPr>
            <p:ph type="title"/>
          </p:nvPr>
        </p:nvSpPr>
        <p:spPr>
          <a:xfrm>
            <a:off x="304800" y="304800"/>
            <a:ext cx="8229600" cy="494506"/>
          </a:xfrm>
        </p:spPr>
        <p:txBody>
          <a:bodyPr/>
          <a:lstStyle/>
          <a:p>
            <a:pPr>
              <a:defRPr/>
            </a:pPr>
            <a:r>
              <a:rPr lang="en-US" sz="1800" dirty="0" smtClean="0">
                <a:solidFill>
                  <a:srgbClr val="C00000"/>
                </a:solidFill>
                <a:latin typeface="Comic Sans MS" panose="030F0702030302020204" pitchFamily="66" charset="0"/>
              </a:rPr>
              <a:t>Useful links</a:t>
            </a:r>
            <a:endParaRPr lang="en-US" sz="1800" b="1" u="sng" dirty="0" smtClean="0">
              <a:solidFill>
                <a:srgbClr val="C00000"/>
              </a:solidFill>
              <a:latin typeface="Comic Sans MS" panose="030F0702030302020204" pitchFamily="66" charset="0"/>
            </a:endParaRPr>
          </a:p>
        </p:txBody>
      </p:sp>
      <p:sp>
        <p:nvSpPr>
          <p:cNvPr id="2" name="Rectangle 1"/>
          <p:cNvSpPr/>
          <p:nvPr/>
        </p:nvSpPr>
        <p:spPr>
          <a:xfrm>
            <a:off x="609600" y="1066800"/>
            <a:ext cx="8001000" cy="5078313"/>
          </a:xfrm>
          <a:prstGeom prst="rect">
            <a:avLst/>
          </a:prstGeom>
        </p:spPr>
        <p:txBody>
          <a:bodyPr wrap="square">
            <a:spAutoFit/>
          </a:bodyPr>
          <a:lstStyle/>
          <a:p>
            <a:pPr algn="ctr"/>
            <a:r>
              <a:rPr lang="en-US" sz="1400" dirty="0" smtClean="0">
                <a:solidFill>
                  <a:schemeClr val="accent1">
                    <a:lumMod val="75000"/>
                  </a:schemeClr>
                </a:solidFill>
              </a:rPr>
              <a:t>Sources:</a:t>
            </a:r>
            <a:endParaRPr lang="en-US" sz="1400" dirty="0">
              <a:solidFill>
                <a:schemeClr val="accent1">
                  <a:lumMod val="75000"/>
                </a:schemeClr>
              </a:solidFill>
            </a:endParaRPr>
          </a:p>
          <a:p>
            <a:pPr algn="ctr"/>
            <a:endParaRPr lang="en-US" sz="1400" dirty="0" smtClean="0">
              <a:solidFill>
                <a:schemeClr val="accent1">
                  <a:lumMod val="75000"/>
                </a:schemeClr>
              </a:solidFill>
              <a:hlinkClick r:id=""/>
            </a:endParaRPr>
          </a:p>
          <a:p>
            <a:pPr algn="ctr">
              <a:spcAft>
                <a:spcPts val="600"/>
              </a:spcAft>
            </a:pPr>
            <a:r>
              <a:rPr lang="en-US" sz="1400" dirty="0" smtClean="0">
                <a:solidFill>
                  <a:schemeClr val="accent1">
                    <a:lumMod val="75000"/>
                  </a:schemeClr>
                </a:solidFill>
                <a:hlinkClick r:id=""/>
              </a:rPr>
              <a:t>https</a:t>
            </a:r>
            <a:r>
              <a:rPr lang="en-US" sz="1400" dirty="0">
                <a:solidFill>
                  <a:schemeClr val="accent1">
                    <a:lumMod val="75000"/>
                  </a:schemeClr>
                </a:solidFill>
                <a:hlinkClick r:id=""/>
              </a:rPr>
              <a:t>://</a:t>
            </a:r>
            <a:r>
              <a:rPr lang="en-US" sz="1400" dirty="0" smtClean="0">
                <a:solidFill>
                  <a:schemeClr val="accent1">
                    <a:lumMod val="75000"/>
                  </a:schemeClr>
                </a:solidFill>
                <a:hlinkClick r:id=""/>
              </a:rPr>
              <a:t>www.techtarget.com/searchenterpriseai/definition/AI-Artificial-Intelligence</a:t>
            </a:r>
          </a:p>
          <a:p>
            <a:pPr algn="ctr">
              <a:spcAft>
                <a:spcPts val="600"/>
              </a:spcAft>
            </a:pPr>
            <a:r>
              <a:rPr lang="en-US" sz="1400" dirty="0" smtClean="0">
                <a:solidFill>
                  <a:schemeClr val="accent1">
                    <a:lumMod val="75000"/>
                  </a:schemeClr>
                </a:solidFill>
                <a:hlinkClick r:id=""/>
              </a:rPr>
              <a:t>https</a:t>
            </a:r>
            <a:r>
              <a:rPr lang="en-US" sz="1400" dirty="0">
                <a:solidFill>
                  <a:schemeClr val="accent1">
                    <a:lumMod val="75000"/>
                  </a:schemeClr>
                </a:solidFill>
                <a:hlinkClick r:id=""/>
              </a:rPr>
              <a:t>://www.analytixlabs.co.in/blog/components-of-artificial-intelligence</a:t>
            </a:r>
            <a:r>
              <a:rPr lang="en-US" sz="1400" dirty="0" smtClean="0">
                <a:solidFill>
                  <a:schemeClr val="accent1">
                    <a:lumMod val="75000"/>
                  </a:schemeClr>
                </a:solidFill>
                <a:hlinkClick r:id=""/>
              </a:rPr>
              <a:t>/</a:t>
            </a:r>
          </a:p>
          <a:p>
            <a:pPr algn="ctr">
              <a:spcAft>
                <a:spcPts val="600"/>
              </a:spcAft>
            </a:pPr>
            <a:r>
              <a:rPr lang="en-US" sz="1400" dirty="0" smtClean="0">
                <a:solidFill>
                  <a:schemeClr val="accent1">
                    <a:lumMod val="75000"/>
                  </a:schemeClr>
                </a:solidFill>
                <a:hlinkClick r:id=""/>
              </a:rPr>
              <a:t>https</a:t>
            </a:r>
            <a:r>
              <a:rPr lang="en-US" sz="1400" dirty="0">
                <a:solidFill>
                  <a:schemeClr val="accent1">
                    <a:lumMod val="75000"/>
                  </a:schemeClr>
                </a:solidFill>
                <a:hlinkClick r:id=""/>
              </a:rPr>
              <a:t>://</a:t>
            </a:r>
            <a:r>
              <a:rPr lang="en-US" sz="1400" dirty="0" smtClean="0">
                <a:solidFill>
                  <a:schemeClr val="accent1">
                    <a:lumMod val="75000"/>
                  </a:schemeClr>
                </a:solidFill>
                <a:hlinkClick r:id=""/>
              </a:rPr>
              <a:t>www.javatpoint.com/artificial-intelligence-interview-questions</a:t>
            </a:r>
          </a:p>
          <a:p>
            <a:pPr algn="ctr">
              <a:spcAft>
                <a:spcPts val="600"/>
              </a:spcAft>
            </a:pPr>
            <a:r>
              <a:rPr lang="en-US" sz="1400" dirty="0" smtClean="0">
                <a:solidFill>
                  <a:schemeClr val="accent1">
                    <a:lumMod val="75000"/>
                  </a:schemeClr>
                </a:solidFill>
                <a:hlinkClick r:id=""/>
              </a:rPr>
              <a:t>https</a:t>
            </a:r>
            <a:r>
              <a:rPr lang="en-US" sz="1400" dirty="0">
                <a:solidFill>
                  <a:schemeClr val="accent1">
                    <a:lumMod val="75000"/>
                  </a:schemeClr>
                </a:solidFill>
                <a:hlinkClick r:id=""/>
              </a:rPr>
              <a:t>://arxiv.org/ftp/arxiv/papers/2304/2304.05436.pdf</a:t>
            </a:r>
            <a:endParaRPr lang="en-US" sz="1400" dirty="0" smtClean="0">
              <a:solidFill>
                <a:schemeClr val="accent1">
                  <a:lumMod val="75000"/>
                </a:schemeClr>
              </a:solidFill>
              <a:hlinkClick r:id=""/>
            </a:endParaRPr>
          </a:p>
          <a:p>
            <a:pPr algn="ctr">
              <a:spcAft>
                <a:spcPts val="600"/>
              </a:spcAft>
            </a:pPr>
            <a:r>
              <a:rPr lang="en-US" sz="1400" dirty="0" smtClean="0">
                <a:hlinkClick r:id="rId2"/>
              </a:rPr>
              <a:t>https</a:t>
            </a:r>
            <a:r>
              <a:rPr lang="en-US" sz="1400" dirty="0">
                <a:hlinkClick r:id="rId2"/>
              </a:rPr>
              <a:t>://www.tidio.com/blog/benefits-of-chatbots/</a:t>
            </a:r>
            <a:endParaRPr lang="en-US" sz="1400" dirty="0"/>
          </a:p>
          <a:p>
            <a:pPr algn="ctr">
              <a:spcAft>
                <a:spcPts val="600"/>
              </a:spcAft>
            </a:pPr>
            <a:r>
              <a:rPr lang="en-US" sz="1400" dirty="0" smtClean="0">
                <a:hlinkClick r:id="rId3"/>
              </a:rPr>
              <a:t>https</a:t>
            </a:r>
            <a:r>
              <a:rPr lang="en-US" sz="1400" dirty="0">
                <a:hlinkClick r:id="rId3"/>
              </a:rPr>
              <a:t>://www.zdnet.com/article/what-is-chatgpt-and-why-does-it-matter-heres-everything-you-need-to-know/</a:t>
            </a:r>
            <a:endParaRPr lang="en-US" sz="1400" dirty="0"/>
          </a:p>
          <a:p>
            <a:endParaRPr lang="en-US" sz="1400" dirty="0"/>
          </a:p>
          <a:p>
            <a:pPr algn="ctr"/>
            <a:endParaRPr lang="en-US" sz="1400" dirty="0" smtClean="0">
              <a:solidFill>
                <a:schemeClr val="accent1">
                  <a:lumMod val="75000"/>
                </a:schemeClr>
              </a:solidFill>
            </a:endParaRPr>
          </a:p>
          <a:p>
            <a:pPr algn="ctr"/>
            <a:endParaRPr lang="en-US" sz="1400" dirty="0">
              <a:solidFill>
                <a:schemeClr val="accent1">
                  <a:lumMod val="75000"/>
                </a:schemeClr>
              </a:solidFill>
            </a:endParaRPr>
          </a:p>
          <a:p>
            <a:pPr algn="ctr"/>
            <a:r>
              <a:rPr lang="en-US" sz="1400" dirty="0" smtClean="0">
                <a:solidFill>
                  <a:schemeClr val="accent1">
                    <a:lumMod val="75000"/>
                  </a:schemeClr>
                </a:solidFill>
              </a:rPr>
              <a:t>Videos:</a:t>
            </a:r>
          </a:p>
          <a:p>
            <a:pPr algn="ctr"/>
            <a:endParaRPr lang="en-US" sz="1400" dirty="0">
              <a:solidFill>
                <a:schemeClr val="accent1">
                  <a:lumMod val="75000"/>
                </a:schemeClr>
              </a:solidFill>
            </a:endParaRPr>
          </a:p>
          <a:p>
            <a:pPr algn="ctr"/>
            <a:r>
              <a:rPr lang="en-US" sz="1400" dirty="0" smtClean="0">
                <a:solidFill>
                  <a:schemeClr val="accent1">
                    <a:lumMod val="75000"/>
                  </a:schemeClr>
                </a:solidFill>
              </a:rPr>
              <a:t>Machine </a:t>
            </a:r>
            <a:r>
              <a:rPr lang="en-US" sz="1400" dirty="0">
                <a:solidFill>
                  <a:schemeClr val="accent1">
                    <a:lumMod val="75000"/>
                  </a:schemeClr>
                </a:solidFill>
              </a:rPr>
              <a:t>Learning and Human Bias</a:t>
            </a:r>
          </a:p>
          <a:p>
            <a:pPr algn="ctr"/>
            <a:r>
              <a:rPr lang="en-US" sz="1400" dirty="0">
                <a:solidFill>
                  <a:schemeClr val="accent1">
                    <a:lumMod val="75000"/>
                  </a:schemeClr>
                </a:solidFill>
                <a:hlinkClick r:id=""/>
              </a:rPr>
              <a:t>https://</a:t>
            </a:r>
            <a:r>
              <a:rPr lang="en-US" sz="1400" dirty="0" smtClean="0">
                <a:solidFill>
                  <a:schemeClr val="accent1">
                    <a:lumMod val="75000"/>
                  </a:schemeClr>
                </a:solidFill>
                <a:hlinkClick r:id=""/>
              </a:rPr>
              <a:t>www.youtube.com/watch?v=59bMh59JQDo</a:t>
            </a:r>
          </a:p>
          <a:p>
            <a:pPr algn="ctr"/>
            <a:endParaRPr lang="en-US" sz="1400" dirty="0">
              <a:solidFill>
                <a:schemeClr val="accent1">
                  <a:lumMod val="75000"/>
                </a:schemeClr>
              </a:solidFill>
              <a:hlinkClick r:id=""/>
            </a:endParaRPr>
          </a:p>
          <a:p>
            <a:pPr algn="ctr"/>
            <a:r>
              <a:rPr lang="en-US" sz="1400" dirty="0">
                <a:solidFill>
                  <a:schemeClr val="accent1">
                    <a:lumMod val="75000"/>
                  </a:schemeClr>
                </a:solidFill>
              </a:rPr>
              <a:t>How Cambridge </a:t>
            </a:r>
            <a:r>
              <a:rPr lang="en-US" sz="1400" dirty="0" err="1">
                <a:solidFill>
                  <a:schemeClr val="accent1">
                    <a:lumMod val="75000"/>
                  </a:schemeClr>
                </a:solidFill>
              </a:rPr>
              <a:t>Analytica</a:t>
            </a:r>
            <a:r>
              <a:rPr lang="en-US" sz="1400" dirty="0">
                <a:solidFill>
                  <a:schemeClr val="accent1">
                    <a:lumMod val="75000"/>
                  </a:schemeClr>
                </a:solidFill>
              </a:rPr>
              <a:t> Used Algorithms To Trawl Through Facebook User Data | Mach | NBC News</a:t>
            </a:r>
          </a:p>
          <a:p>
            <a:pPr algn="ctr"/>
            <a:r>
              <a:rPr lang="en-US" sz="1400" dirty="0" smtClean="0">
                <a:solidFill>
                  <a:schemeClr val="accent1">
                    <a:lumMod val="75000"/>
                  </a:schemeClr>
                </a:solidFill>
                <a:hlinkClick r:id=""/>
              </a:rPr>
              <a:t>https</a:t>
            </a:r>
            <a:r>
              <a:rPr lang="en-US" sz="1400" dirty="0">
                <a:solidFill>
                  <a:schemeClr val="accent1">
                    <a:lumMod val="75000"/>
                  </a:schemeClr>
                </a:solidFill>
                <a:hlinkClick r:id=""/>
              </a:rPr>
              <a:t>://</a:t>
            </a:r>
            <a:r>
              <a:rPr lang="en-US" sz="1400" dirty="0" smtClean="0">
                <a:solidFill>
                  <a:schemeClr val="accent1">
                    <a:lumMod val="75000"/>
                  </a:schemeClr>
                </a:solidFill>
                <a:hlinkClick r:id=""/>
              </a:rPr>
              <a:t>www.youtube.com/watch?v=olysFQkYkCA&amp;t=16s</a:t>
            </a:r>
          </a:p>
          <a:p>
            <a:pPr algn="ctr"/>
            <a:endParaRPr lang="en-US" sz="1400" dirty="0">
              <a:solidFill>
                <a:schemeClr val="accent1">
                  <a:lumMod val="75000"/>
                </a:schemeClr>
              </a:solidFill>
              <a:hlinkClick r:id=""/>
            </a:endParaRPr>
          </a:p>
        </p:txBody>
      </p:sp>
    </p:spTree>
    <p:extLst>
      <p:ext uri="{BB962C8B-B14F-4D97-AF65-F5344CB8AC3E}">
        <p14:creationId xmlns:p14="http://schemas.microsoft.com/office/powerpoint/2010/main" val="227736386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p:cNvSpPr>
            <a:spLocks noGrp="1" noRot="1" noChangeArrowheads="1"/>
          </p:cNvSpPr>
          <p:nvPr>
            <p:ph type="body" idx="1"/>
          </p:nvPr>
        </p:nvSpPr>
        <p:spPr>
          <a:xfrm>
            <a:off x="533400" y="3124200"/>
            <a:ext cx="8001000" cy="1143000"/>
          </a:xfrm>
        </p:spPr>
        <p:txBody>
          <a:bodyPr/>
          <a:lstStyle/>
          <a:p>
            <a:pPr marL="0" indent="0" algn="ctr">
              <a:buNone/>
            </a:pPr>
            <a:r>
              <a:rPr lang="en-US" sz="1400" b="1" dirty="0" smtClean="0"/>
              <a:t>Thank </a:t>
            </a:r>
            <a:r>
              <a:rPr lang="en-US" sz="1400" b="1" dirty="0"/>
              <a:t>y</a:t>
            </a:r>
            <a:r>
              <a:rPr lang="en-US" sz="1400" b="1" dirty="0" smtClean="0"/>
              <a:t>ou for your attention!</a:t>
            </a:r>
            <a:endParaRPr lang="en-US" sz="1400" b="1" dirty="0"/>
          </a:p>
        </p:txBody>
      </p:sp>
    </p:spTree>
    <p:extLst>
      <p:ext uri="{BB962C8B-B14F-4D97-AF65-F5344CB8AC3E}">
        <p14:creationId xmlns:p14="http://schemas.microsoft.com/office/powerpoint/2010/main" val="18818709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pPr marL="12700" marR="5080">
              <a:lnSpc>
                <a:spcPct val="100400"/>
              </a:lnSpc>
              <a:spcBef>
                <a:spcPts val="85"/>
              </a:spcBef>
            </a:pPr>
            <a:r>
              <a:rPr lang="en-US" sz="1800" spc="-85" dirty="0">
                <a:solidFill>
                  <a:schemeClr val="accent1">
                    <a:lumMod val="75000"/>
                  </a:schemeClr>
                </a:solidFill>
                <a:latin typeface="Comic Sans MS" panose="030F0702030302020204" pitchFamily="66" charset="0"/>
                <a:cs typeface="Lucida Sans"/>
              </a:rPr>
              <a:t>Artificial </a:t>
            </a:r>
            <a:r>
              <a:rPr lang="en-US" sz="1800" spc="-100" dirty="0" smtClean="0">
                <a:solidFill>
                  <a:schemeClr val="accent1">
                    <a:lumMod val="75000"/>
                  </a:schemeClr>
                </a:solidFill>
                <a:latin typeface="Comic Sans MS" panose="030F0702030302020204" pitchFamily="66" charset="0"/>
                <a:cs typeface="Lucida Sans"/>
              </a:rPr>
              <a:t>Intelligence</a:t>
            </a:r>
            <a:r>
              <a:rPr lang="en-US" sz="1800" spc="-180" dirty="0" smtClean="0">
                <a:solidFill>
                  <a:schemeClr val="accent1">
                    <a:lumMod val="75000"/>
                  </a:schemeClr>
                </a:solidFill>
                <a:latin typeface="Comic Sans MS" panose="030F0702030302020204" pitchFamily="66" charset="0"/>
                <a:cs typeface="Lucida Sans"/>
              </a:rPr>
              <a:t> </a:t>
            </a:r>
            <a:r>
              <a:rPr lang="en-US" sz="1800" spc="-125" dirty="0">
                <a:solidFill>
                  <a:schemeClr val="accent1">
                    <a:lumMod val="75000"/>
                  </a:schemeClr>
                </a:solidFill>
                <a:latin typeface="Comic Sans MS" panose="030F0702030302020204" pitchFamily="66" charset="0"/>
                <a:cs typeface="Lucida Sans"/>
              </a:rPr>
              <a:t>in </a:t>
            </a:r>
            <a:r>
              <a:rPr lang="en-US" sz="1800" spc="-110" dirty="0" smtClean="0">
                <a:solidFill>
                  <a:schemeClr val="accent1">
                    <a:lumMod val="75000"/>
                  </a:schemeClr>
                </a:solidFill>
                <a:latin typeface="Comic Sans MS" panose="030F0702030302020204" pitchFamily="66" charset="0"/>
                <a:cs typeface="Lucida Sans"/>
              </a:rPr>
              <a:t>Movies</a:t>
            </a:r>
            <a:endParaRPr lang="en-US" sz="1800" dirty="0">
              <a:solidFill>
                <a:schemeClr val="accent1">
                  <a:lumMod val="75000"/>
                </a:schemeClr>
              </a:solidFill>
              <a:latin typeface="Comic Sans MS" panose="030F0702030302020204" pitchFamily="66" charset="0"/>
              <a:cs typeface="Lucida Sans"/>
            </a:endParaRPr>
          </a:p>
        </p:txBody>
      </p:sp>
      <p:sp>
        <p:nvSpPr>
          <p:cNvPr id="26627" name="Content Placeholder 2"/>
          <p:cNvSpPr>
            <a:spLocks noGrp="1"/>
          </p:cNvSpPr>
          <p:nvPr>
            <p:ph idx="1"/>
          </p:nvPr>
        </p:nvSpPr>
        <p:spPr>
          <a:xfrm>
            <a:off x="457200" y="1371600"/>
            <a:ext cx="8229600" cy="4572000"/>
          </a:xfrm>
        </p:spPr>
        <p:txBody>
          <a:bodyPr/>
          <a:lstStyle/>
          <a:p>
            <a:pPr marL="0" marR="5080" indent="0" algn="just">
              <a:spcBef>
                <a:spcPts val="100"/>
              </a:spcBef>
              <a:buNone/>
            </a:pPr>
            <a:r>
              <a:rPr lang="en-US" dirty="0" smtClean="0">
                <a:solidFill>
                  <a:schemeClr val="accent1">
                    <a:lumMod val="75000"/>
                  </a:schemeClr>
                </a:solidFill>
              </a:rPr>
              <a:t>In movies, robots are able to talk, think, have emotions, and make decisions just like humans. </a:t>
            </a:r>
            <a:endParaRPr lang="en-US" dirty="0">
              <a:latin typeface="Arial Black"/>
              <a:cs typeface="Arial Black"/>
            </a:endParaRPr>
          </a:p>
        </p:txBody>
      </p:sp>
      <p:sp>
        <p:nvSpPr>
          <p:cNvPr id="4" name="object 4"/>
          <p:cNvSpPr/>
          <p:nvPr/>
        </p:nvSpPr>
        <p:spPr>
          <a:xfrm>
            <a:off x="2362200" y="2590800"/>
            <a:ext cx="4419600" cy="3940277"/>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9907817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pPr marL="12700" marR="5080">
              <a:lnSpc>
                <a:spcPct val="100400"/>
              </a:lnSpc>
              <a:spcBef>
                <a:spcPts val="85"/>
              </a:spcBef>
            </a:pPr>
            <a:r>
              <a:rPr lang="en-US" sz="1800" spc="-85" dirty="0" smtClean="0">
                <a:solidFill>
                  <a:schemeClr val="accent1">
                    <a:lumMod val="75000"/>
                  </a:schemeClr>
                </a:solidFill>
                <a:latin typeface="Comic Sans MS" panose="030F0702030302020204" pitchFamily="66" charset="0"/>
                <a:cs typeface="Lucida Sans"/>
              </a:rPr>
              <a:t>What is Artificial </a:t>
            </a:r>
            <a:r>
              <a:rPr lang="en-US" sz="1800" spc="-100" dirty="0" smtClean="0">
                <a:solidFill>
                  <a:schemeClr val="accent1">
                    <a:lumMod val="75000"/>
                  </a:schemeClr>
                </a:solidFill>
                <a:latin typeface="Comic Sans MS" panose="030F0702030302020204" pitchFamily="66" charset="0"/>
                <a:cs typeface="Lucida Sans"/>
              </a:rPr>
              <a:t>Intelligence?</a:t>
            </a:r>
            <a:endParaRPr lang="en-US" sz="1800" dirty="0">
              <a:solidFill>
                <a:schemeClr val="accent1">
                  <a:lumMod val="75000"/>
                </a:schemeClr>
              </a:solidFill>
              <a:latin typeface="Comic Sans MS" panose="030F0702030302020204" pitchFamily="66" charset="0"/>
              <a:cs typeface="Lucida Sans"/>
            </a:endParaRPr>
          </a:p>
        </p:txBody>
      </p:sp>
      <p:sp>
        <p:nvSpPr>
          <p:cNvPr id="26627" name="Content Placeholder 2"/>
          <p:cNvSpPr>
            <a:spLocks noGrp="1"/>
          </p:cNvSpPr>
          <p:nvPr>
            <p:ph idx="1"/>
          </p:nvPr>
        </p:nvSpPr>
        <p:spPr>
          <a:xfrm>
            <a:off x="3276600" y="3429000"/>
            <a:ext cx="5257800" cy="4572000"/>
          </a:xfrm>
        </p:spPr>
        <p:txBody>
          <a:bodyPr/>
          <a:lstStyle/>
          <a:p>
            <a:pPr marL="12700" marR="5080" algn="just">
              <a:spcBef>
                <a:spcPts val="100"/>
              </a:spcBef>
            </a:pPr>
            <a:r>
              <a:rPr lang="en-US" dirty="0"/>
              <a:t>Artificial intelligence is the simulation of human intelligence processes by machines, especially computer systems.</a:t>
            </a:r>
          </a:p>
          <a:p>
            <a:pPr marL="12700" marR="5080" algn="just">
              <a:spcBef>
                <a:spcPts val="100"/>
              </a:spcBef>
            </a:pPr>
            <a:r>
              <a:rPr lang="en-US" dirty="0"/>
              <a:t>Specific applications of AI include expert systems, natural language processing, speech recognition and machine vision.</a:t>
            </a:r>
            <a:endParaRPr lang="en-US" dirty="0">
              <a:latin typeface="Arial Black"/>
              <a:cs typeface="Arial Black"/>
            </a:endParaRPr>
          </a:p>
        </p:txBody>
      </p:sp>
      <p:sp>
        <p:nvSpPr>
          <p:cNvPr id="5" name="object 2"/>
          <p:cNvSpPr/>
          <p:nvPr/>
        </p:nvSpPr>
        <p:spPr>
          <a:xfrm>
            <a:off x="0" y="3276600"/>
            <a:ext cx="2819400" cy="3578942"/>
          </a:xfrm>
          <a:prstGeom prst="rect">
            <a:avLst/>
          </a:prstGeom>
          <a:blipFill>
            <a:blip r:embed="rId2" cstate="print"/>
            <a:stretch>
              <a:fillRect/>
            </a:stretch>
          </a:blipFill>
        </p:spPr>
        <p:txBody>
          <a:bodyPr wrap="square" lIns="0" tIns="0" rIns="0" bIns="0" rtlCol="0"/>
          <a:lstStyle/>
          <a:p>
            <a:endParaRPr/>
          </a:p>
        </p:txBody>
      </p:sp>
      <p:sp>
        <p:nvSpPr>
          <p:cNvPr id="2" name="Rectangle 1"/>
          <p:cNvSpPr/>
          <p:nvPr/>
        </p:nvSpPr>
        <p:spPr>
          <a:xfrm>
            <a:off x="324465" y="1524000"/>
            <a:ext cx="8229600" cy="877163"/>
          </a:xfrm>
          <a:prstGeom prst="rect">
            <a:avLst/>
          </a:prstGeom>
        </p:spPr>
        <p:txBody>
          <a:bodyPr wrap="square">
            <a:spAutoFit/>
          </a:bodyPr>
          <a:lstStyle/>
          <a:p>
            <a:pPr algn="ctr">
              <a:lnSpc>
                <a:spcPct val="150000"/>
              </a:lnSpc>
            </a:pPr>
            <a:r>
              <a:rPr lang="en-US" b="1" dirty="0" smtClean="0">
                <a:solidFill>
                  <a:srgbClr val="C00000"/>
                </a:solidFill>
                <a:latin typeface="Comic Sans MS" panose="030F0702030302020204" pitchFamily="66" charset="0"/>
              </a:rPr>
              <a:t>“The </a:t>
            </a:r>
            <a:r>
              <a:rPr lang="en-US" b="1" dirty="0">
                <a:solidFill>
                  <a:srgbClr val="C00000"/>
                </a:solidFill>
                <a:latin typeface="Comic Sans MS" panose="030F0702030302020204" pitchFamily="66" charset="0"/>
              </a:rPr>
              <a:t>science and engineering of making intelligent machines” </a:t>
            </a:r>
            <a:endParaRPr lang="en-US" b="1" dirty="0" smtClean="0">
              <a:solidFill>
                <a:srgbClr val="C00000"/>
              </a:solidFill>
              <a:latin typeface="Comic Sans MS" panose="030F0702030302020204" pitchFamily="66" charset="0"/>
            </a:endParaRPr>
          </a:p>
          <a:p>
            <a:pPr algn="r">
              <a:lnSpc>
                <a:spcPct val="150000"/>
              </a:lnSpc>
            </a:pPr>
            <a:r>
              <a:rPr lang="en-US" sz="1600" dirty="0" smtClean="0">
                <a:solidFill>
                  <a:schemeClr val="accent1">
                    <a:lumMod val="75000"/>
                  </a:schemeClr>
                </a:solidFill>
              </a:rPr>
              <a:t>John McCarthy, Father </a:t>
            </a:r>
            <a:r>
              <a:rPr lang="en-US" sz="1600" dirty="0">
                <a:solidFill>
                  <a:schemeClr val="accent1">
                    <a:lumMod val="75000"/>
                  </a:schemeClr>
                </a:solidFill>
              </a:rPr>
              <a:t>of </a:t>
            </a:r>
            <a:r>
              <a:rPr lang="en-US" sz="1600" dirty="0" smtClean="0">
                <a:solidFill>
                  <a:schemeClr val="accent1">
                    <a:lumMod val="75000"/>
                  </a:schemeClr>
                </a:solidFill>
              </a:rPr>
              <a:t>AI, (1956).</a:t>
            </a:r>
            <a:endParaRPr lang="en-US" sz="1600" dirty="0">
              <a:solidFill>
                <a:schemeClr val="accent1">
                  <a:lumMod val="75000"/>
                </a:schemeClr>
              </a:solidFill>
            </a:endParaRPr>
          </a:p>
        </p:txBody>
      </p:sp>
    </p:spTree>
    <p:extLst>
      <p:ext uri="{BB962C8B-B14F-4D97-AF65-F5344CB8AC3E}">
        <p14:creationId xmlns:p14="http://schemas.microsoft.com/office/powerpoint/2010/main" val="19885121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pPr marL="12700" marR="5080">
              <a:lnSpc>
                <a:spcPct val="100400"/>
              </a:lnSpc>
              <a:spcBef>
                <a:spcPts val="85"/>
              </a:spcBef>
            </a:pPr>
            <a:r>
              <a:rPr lang="en-US" sz="1800" spc="-85" dirty="0" smtClean="0">
                <a:solidFill>
                  <a:schemeClr val="accent1">
                    <a:lumMod val="75000"/>
                  </a:schemeClr>
                </a:solidFill>
                <a:latin typeface="Comic Sans MS" panose="030F0702030302020204" pitchFamily="66" charset="0"/>
                <a:cs typeface="Lucida Sans"/>
              </a:rPr>
              <a:t>Real Life AI Examples</a:t>
            </a:r>
            <a:endParaRPr lang="en-US" sz="1800" dirty="0">
              <a:solidFill>
                <a:schemeClr val="accent1">
                  <a:lumMod val="75000"/>
                </a:schemeClr>
              </a:solidFill>
              <a:latin typeface="Comic Sans MS" panose="030F0702030302020204" pitchFamily="66" charset="0"/>
              <a:cs typeface="Lucida Sans"/>
            </a:endParaRPr>
          </a:p>
        </p:txBody>
      </p:sp>
      <p:sp>
        <p:nvSpPr>
          <p:cNvPr id="26627" name="Content Placeholder 2"/>
          <p:cNvSpPr>
            <a:spLocks noGrp="1"/>
          </p:cNvSpPr>
          <p:nvPr>
            <p:ph idx="1"/>
          </p:nvPr>
        </p:nvSpPr>
        <p:spPr>
          <a:xfrm>
            <a:off x="533400" y="3048000"/>
            <a:ext cx="3256452" cy="304800"/>
          </a:xfrm>
          <a:effectLst>
            <a:outerShdw blurRad="50800" dist="38100" dir="5400000" algn="t" rotWithShape="0">
              <a:prstClr val="black">
                <a:alpha val="40000"/>
              </a:prstClr>
            </a:outerShdw>
          </a:effectLst>
        </p:spPr>
        <p:txBody>
          <a:bodyPr/>
          <a:lstStyle/>
          <a:p>
            <a:pPr marL="0" marR="5080" indent="0" algn="ctr">
              <a:lnSpc>
                <a:spcPct val="113300"/>
              </a:lnSpc>
              <a:spcBef>
                <a:spcPts val="100"/>
              </a:spcBef>
              <a:buNone/>
            </a:pPr>
            <a:r>
              <a:rPr lang="en-US" dirty="0" smtClean="0">
                <a:latin typeface="Comic Sans MS" panose="030F0702030302020204" pitchFamily="66" charset="0"/>
              </a:rPr>
              <a:t>Self-driving cars</a:t>
            </a:r>
            <a:endParaRPr lang="en-US" dirty="0">
              <a:latin typeface="Comic Sans MS" panose="030F0702030302020204" pitchFamily="66" charset="0"/>
              <a:cs typeface="Arial Black"/>
            </a:endParaRPr>
          </a:p>
        </p:txBody>
      </p:sp>
      <p:sp>
        <p:nvSpPr>
          <p:cNvPr id="6" name="object 5"/>
          <p:cNvSpPr/>
          <p:nvPr/>
        </p:nvSpPr>
        <p:spPr>
          <a:xfrm>
            <a:off x="533400" y="1392969"/>
            <a:ext cx="3256452" cy="1633661"/>
          </a:xfrm>
          <a:prstGeom prst="rect">
            <a:avLst/>
          </a:prstGeom>
          <a:blipFill>
            <a:blip r:embed="rId2" cstate="print"/>
            <a:stretch>
              <a:fillRect/>
            </a:stretch>
          </a:blipFill>
          <a:effectLst>
            <a:outerShdw blurRad="50800" dist="38100" dir="5400000" algn="t" rotWithShape="0">
              <a:prstClr val="black">
                <a:alpha val="40000"/>
              </a:prstClr>
            </a:outerShdw>
          </a:effectLst>
        </p:spPr>
        <p:txBody>
          <a:bodyPr wrap="square" lIns="0" tIns="0" rIns="0" bIns="0" rtlCol="0"/>
          <a:lstStyle/>
          <a:p>
            <a:endParaRPr sz="1600">
              <a:latin typeface="Comic Sans MS" panose="030F0702030302020204" pitchFamily="66" charset="0"/>
            </a:endParaRPr>
          </a:p>
        </p:txBody>
      </p:sp>
      <p:sp>
        <p:nvSpPr>
          <p:cNvPr id="7" name="object 7"/>
          <p:cNvSpPr/>
          <p:nvPr/>
        </p:nvSpPr>
        <p:spPr>
          <a:xfrm>
            <a:off x="5498643" y="1208474"/>
            <a:ext cx="2807157" cy="2833464"/>
          </a:xfrm>
          <a:prstGeom prst="rect">
            <a:avLst/>
          </a:prstGeom>
          <a:blipFill>
            <a:blip r:embed="rId3" cstate="print"/>
            <a:stretch>
              <a:fillRect/>
            </a:stretch>
          </a:blipFill>
          <a:effectLst>
            <a:outerShdw blurRad="50800" dist="38100" dir="5400000" algn="t" rotWithShape="0">
              <a:prstClr val="black">
                <a:alpha val="40000"/>
              </a:prstClr>
            </a:outerShdw>
          </a:effectLst>
        </p:spPr>
        <p:txBody>
          <a:bodyPr wrap="square" lIns="0" tIns="0" rIns="0" bIns="0" rtlCol="0"/>
          <a:lstStyle/>
          <a:p>
            <a:endParaRPr sz="1600">
              <a:latin typeface="Comic Sans MS" panose="030F0702030302020204" pitchFamily="66" charset="0"/>
            </a:endParaRPr>
          </a:p>
        </p:txBody>
      </p:sp>
      <p:sp>
        <p:nvSpPr>
          <p:cNvPr id="8" name="Content Placeholder 2"/>
          <p:cNvSpPr txBox="1">
            <a:spLocks/>
          </p:cNvSpPr>
          <p:nvPr/>
        </p:nvSpPr>
        <p:spPr>
          <a:xfrm>
            <a:off x="5346242" y="4038600"/>
            <a:ext cx="3111957" cy="304800"/>
          </a:xfrm>
          <a:effectLst>
            <a:outerShdw blurRad="50800" dist="38100" dir="5400000" algn="t" rotWithShape="0">
              <a:prstClr val="black">
                <a:alpha val="40000"/>
              </a:prstClr>
            </a:outerShdw>
          </a:effectLst>
        </p:spPr>
        <p:txBody>
          <a:bodyPr/>
          <a:lstStyle>
            <a:lvl1pPr marL="192496" indent="-192496" algn="l" defTabSz="957998" rtl="0" eaLnBrk="1" fontAlgn="base" hangingPunct="1">
              <a:spcBef>
                <a:spcPts val="300"/>
              </a:spcBef>
              <a:spcAft>
                <a:spcPts val="300"/>
              </a:spcAft>
              <a:buFont typeface="Arial" pitchFamily="34" charset="0"/>
              <a:buChar char="•"/>
              <a:tabLst/>
              <a:defRPr sz="1600">
                <a:solidFill>
                  <a:schemeClr val="tx2"/>
                </a:solidFill>
                <a:latin typeface="+mn-lt"/>
                <a:ea typeface="+mn-ea"/>
                <a:cs typeface="+mn-cs"/>
              </a:defRPr>
            </a:lvl1pPr>
            <a:lvl2pPr marL="420803" indent="-219355" algn="l" defTabSz="957998" rtl="0" eaLnBrk="1" fontAlgn="base" hangingPunct="1">
              <a:spcBef>
                <a:spcPts val="300"/>
              </a:spcBef>
              <a:spcAft>
                <a:spcPts val="300"/>
              </a:spcAft>
              <a:buFont typeface="Arial" pitchFamily="34" charset="0"/>
              <a:buChar char="‒"/>
              <a:tabLst/>
              <a:defRPr sz="1400">
                <a:solidFill>
                  <a:schemeClr val="tx2"/>
                </a:solidFill>
                <a:latin typeface="+mn-lt"/>
              </a:defRPr>
            </a:lvl2pPr>
            <a:lvl3pPr marL="622252" indent="-183542" algn="l" defTabSz="957998" rtl="0" eaLnBrk="1" fontAlgn="base" hangingPunct="1">
              <a:spcBef>
                <a:spcPts val="300"/>
              </a:spcBef>
              <a:spcAft>
                <a:spcPts val="300"/>
              </a:spcAft>
              <a:buFont typeface="Arial" pitchFamily="34" charset="0"/>
              <a:buChar char="‒"/>
              <a:tabLst/>
              <a:defRPr sz="1200">
                <a:solidFill>
                  <a:schemeClr val="tx2"/>
                </a:solidFill>
                <a:latin typeface="+mn-lt"/>
              </a:defRPr>
            </a:lvl3pPr>
            <a:lvl4pPr marL="811761" indent="-193988" algn="l" defTabSz="957998" rtl="0" eaLnBrk="1" fontAlgn="base" hangingPunct="1">
              <a:spcBef>
                <a:spcPts val="300"/>
              </a:spcBef>
              <a:spcAft>
                <a:spcPts val="300"/>
              </a:spcAft>
              <a:buFont typeface="Arial" pitchFamily="34" charset="0"/>
              <a:buChar char="‒"/>
              <a:defRPr sz="1100">
                <a:solidFill>
                  <a:schemeClr val="tx2"/>
                </a:solidFill>
                <a:latin typeface="+mn-lt"/>
              </a:defRPr>
            </a:lvl4pPr>
            <a:lvl5pPr marL="1002764" indent="-191002" algn="l" defTabSz="957998" rtl="0" eaLnBrk="1" fontAlgn="base" hangingPunct="1">
              <a:spcBef>
                <a:spcPts val="300"/>
              </a:spcBef>
              <a:spcAft>
                <a:spcPts val="300"/>
              </a:spcAft>
              <a:buFont typeface="Arial" pitchFamily="34" charset="0"/>
              <a:buChar char="‒"/>
              <a:defRPr sz="1100">
                <a:solidFill>
                  <a:schemeClr val="tx2"/>
                </a:solidFill>
                <a:latin typeface="+mn-lt"/>
              </a:defRPr>
            </a:lvl5pPr>
            <a:lvl6pPr marL="1175860" indent="-180558" algn="l" defTabSz="957998" rtl="0" eaLnBrk="1" fontAlgn="base" hangingPunct="1">
              <a:spcBef>
                <a:spcPct val="0"/>
              </a:spcBef>
              <a:spcAft>
                <a:spcPts val="564"/>
              </a:spcAft>
              <a:buFont typeface="Arial" charset="0"/>
              <a:buChar char="‒"/>
              <a:defRPr sz="1500">
                <a:solidFill>
                  <a:schemeClr val="tx2"/>
                </a:solidFill>
                <a:latin typeface="+mn-lt"/>
              </a:defRPr>
            </a:lvl6pPr>
            <a:lvl7pPr marL="1605616" indent="-180558" algn="l" defTabSz="957998" rtl="0" eaLnBrk="1" fontAlgn="base" hangingPunct="1">
              <a:spcBef>
                <a:spcPct val="0"/>
              </a:spcBef>
              <a:spcAft>
                <a:spcPts val="564"/>
              </a:spcAft>
              <a:buFont typeface="Arial" charset="0"/>
              <a:buChar char="‒"/>
              <a:defRPr sz="1500">
                <a:solidFill>
                  <a:schemeClr val="tx2"/>
                </a:solidFill>
                <a:latin typeface="+mn-lt"/>
              </a:defRPr>
            </a:lvl7pPr>
            <a:lvl8pPr marL="2035372" indent="-180558" algn="l" defTabSz="957998" rtl="0" eaLnBrk="1" fontAlgn="base" hangingPunct="1">
              <a:spcBef>
                <a:spcPct val="0"/>
              </a:spcBef>
              <a:spcAft>
                <a:spcPts val="564"/>
              </a:spcAft>
              <a:buFont typeface="Arial" charset="0"/>
              <a:buChar char="‒"/>
              <a:defRPr sz="1500">
                <a:solidFill>
                  <a:schemeClr val="tx2"/>
                </a:solidFill>
                <a:latin typeface="+mn-lt"/>
              </a:defRPr>
            </a:lvl8pPr>
            <a:lvl9pPr marL="2465128" indent="-180558" algn="l" defTabSz="957998" rtl="0" eaLnBrk="1" fontAlgn="base" hangingPunct="1">
              <a:spcBef>
                <a:spcPct val="0"/>
              </a:spcBef>
              <a:spcAft>
                <a:spcPts val="564"/>
              </a:spcAft>
              <a:buFont typeface="Arial" charset="0"/>
              <a:buChar char="‒"/>
              <a:defRPr sz="1500">
                <a:solidFill>
                  <a:schemeClr val="tx2"/>
                </a:solidFill>
                <a:latin typeface="+mn-lt"/>
              </a:defRPr>
            </a:lvl9pPr>
          </a:lstStyle>
          <a:p>
            <a:pPr marL="0" marR="5080" indent="0" algn="ctr">
              <a:lnSpc>
                <a:spcPct val="113300"/>
              </a:lnSpc>
              <a:spcBef>
                <a:spcPts val="100"/>
              </a:spcBef>
              <a:buFont typeface="Arial" pitchFamily="34" charset="0"/>
              <a:buNone/>
            </a:pPr>
            <a:r>
              <a:rPr lang="en-US" kern="0" dirty="0" smtClean="0">
                <a:latin typeface="Comic Sans MS" panose="030F0702030302020204" pitchFamily="66" charset="0"/>
              </a:rPr>
              <a:t>Humans vs. Computer games</a:t>
            </a:r>
            <a:endParaRPr lang="en-US" kern="0" dirty="0">
              <a:latin typeface="Comic Sans MS" panose="030F0702030302020204" pitchFamily="66" charset="0"/>
              <a:cs typeface="Arial Black"/>
            </a:endParaRPr>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1000" y="3810000"/>
            <a:ext cx="3602184" cy="1981201"/>
          </a:xfrm>
          <a:prstGeom prst="rect">
            <a:avLst/>
          </a:prstGeom>
          <a:effectLst>
            <a:outerShdw blurRad="50800" dist="38100" dir="5400000" algn="t" rotWithShape="0">
              <a:prstClr val="black">
                <a:alpha val="40000"/>
              </a:prstClr>
            </a:outerShdw>
          </a:effectLst>
        </p:spPr>
      </p:pic>
      <p:sp>
        <p:nvSpPr>
          <p:cNvPr id="9" name="Content Placeholder 2"/>
          <p:cNvSpPr txBox="1">
            <a:spLocks/>
          </p:cNvSpPr>
          <p:nvPr/>
        </p:nvSpPr>
        <p:spPr>
          <a:xfrm>
            <a:off x="501595" y="5826319"/>
            <a:ext cx="3256452" cy="304800"/>
          </a:xfrm>
          <a:effectLst>
            <a:outerShdw blurRad="50800" dist="38100" dir="5400000" algn="t" rotWithShape="0">
              <a:prstClr val="black">
                <a:alpha val="40000"/>
              </a:prstClr>
            </a:outerShdw>
          </a:effectLst>
        </p:spPr>
        <p:txBody>
          <a:bodyPr/>
          <a:lstStyle>
            <a:lvl1pPr marL="192496" indent="-192496" algn="l" defTabSz="957998" rtl="0" eaLnBrk="1" fontAlgn="base" hangingPunct="1">
              <a:spcBef>
                <a:spcPts val="300"/>
              </a:spcBef>
              <a:spcAft>
                <a:spcPts val="300"/>
              </a:spcAft>
              <a:buFont typeface="Arial" pitchFamily="34" charset="0"/>
              <a:buChar char="•"/>
              <a:tabLst/>
              <a:defRPr sz="1600">
                <a:solidFill>
                  <a:schemeClr val="tx2"/>
                </a:solidFill>
                <a:latin typeface="+mn-lt"/>
                <a:ea typeface="+mn-ea"/>
                <a:cs typeface="+mn-cs"/>
              </a:defRPr>
            </a:lvl1pPr>
            <a:lvl2pPr marL="420803" indent="-219355" algn="l" defTabSz="957998" rtl="0" eaLnBrk="1" fontAlgn="base" hangingPunct="1">
              <a:spcBef>
                <a:spcPts val="300"/>
              </a:spcBef>
              <a:spcAft>
                <a:spcPts val="300"/>
              </a:spcAft>
              <a:buFont typeface="Arial" pitchFamily="34" charset="0"/>
              <a:buChar char="‒"/>
              <a:tabLst/>
              <a:defRPr sz="1400">
                <a:solidFill>
                  <a:schemeClr val="tx2"/>
                </a:solidFill>
                <a:latin typeface="+mn-lt"/>
              </a:defRPr>
            </a:lvl2pPr>
            <a:lvl3pPr marL="622252" indent="-183542" algn="l" defTabSz="957998" rtl="0" eaLnBrk="1" fontAlgn="base" hangingPunct="1">
              <a:spcBef>
                <a:spcPts val="300"/>
              </a:spcBef>
              <a:spcAft>
                <a:spcPts val="300"/>
              </a:spcAft>
              <a:buFont typeface="Arial" pitchFamily="34" charset="0"/>
              <a:buChar char="‒"/>
              <a:tabLst/>
              <a:defRPr sz="1200">
                <a:solidFill>
                  <a:schemeClr val="tx2"/>
                </a:solidFill>
                <a:latin typeface="+mn-lt"/>
              </a:defRPr>
            </a:lvl3pPr>
            <a:lvl4pPr marL="811761" indent="-193988" algn="l" defTabSz="957998" rtl="0" eaLnBrk="1" fontAlgn="base" hangingPunct="1">
              <a:spcBef>
                <a:spcPts val="300"/>
              </a:spcBef>
              <a:spcAft>
                <a:spcPts val="300"/>
              </a:spcAft>
              <a:buFont typeface="Arial" pitchFamily="34" charset="0"/>
              <a:buChar char="‒"/>
              <a:defRPr sz="1100">
                <a:solidFill>
                  <a:schemeClr val="tx2"/>
                </a:solidFill>
                <a:latin typeface="+mn-lt"/>
              </a:defRPr>
            </a:lvl4pPr>
            <a:lvl5pPr marL="1002764" indent="-191002" algn="l" defTabSz="957998" rtl="0" eaLnBrk="1" fontAlgn="base" hangingPunct="1">
              <a:spcBef>
                <a:spcPts val="300"/>
              </a:spcBef>
              <a:spcAft>
                <a:spcPts val="300"/>
              </a:spcAft>
              <a:buFont typeface="Arial" pitchFamily="34" charset="0"/>
              <a:buChar char="‒"/>
              <a:defRPr sz="1100">
                <a:solidFill>
                  <a:schemeClr val="tx2"/>
                </a:solidFill>
                <a:latin typeface="+mn-lt"/>
              </a:defRPr>
            </a:lvl5pPr>
            <a:lvl6pPr marL="1175860" indent="-180558" algn="l" defTabSz="957998" rtl="0" eaLnBrk="1" fontAlgn="base" hangingPunct="1">
              <a:spcBef>
                <a:spcPct val="0"/>
              </a:spcBef>
              <a:spcAft>
                <a:spcPts val="564"/>
              </a:spcAft>
              <a:buFont typeface="Arial" charset="0"/>
              <a:buChar char="‒"/>
              <a:defRPr sz="1500">
                <a:solidFill>
                  <a:schemeClr val="tx2"/>
                </a:solidFill>
                <a:latin typeface="+mn-lt"/>
              </a:defRPr>
            </a:lvl6pPr>
            <a:lvl7pPr marL="1605616" indent="-180558" algn="l" defTabSz="957998" rtl="0" eaLnBrk="1" fontAlgn="base" hangingPunct="1">
              <a:spcBef>
                <a:spcPct val="0"/>
              </a:spcBef>
              <a:spcAft>
                <a:spcPts val="564"/>
              </a:spcAft>
              <a:buFont typeface="Arial" charset="0"/>
              <a:buChar char="‒"/>
              <a:defRPr sz="1500">
                <a:solidFill>
                  <a:schemeClr val="tx2"/>
                </a:solidFill>
                <a:latin typeface="+mn-lt"/>
              </a:defRPr>
            </a:lvl7pPr>
            <a:lvl8pPr marL="2035372" indent="-180558" algn="l" defTabSz="957998" rtl="0" eaLnBrk="1" fontAlgn="base" hangingPunct="1">
              <a:spcBef>
                <a:spcPct val="0"/>
              </a:spcBef>
              <a:spcAft>
                <a:spcPts val="564"/>
              </a:spcAft>
              <a:buFont typeface="Arial" charset="0"/>
              <a:buChar char="‒"/>
              <a:defRPr sz="1500">
                <a:solidFill>
                  <a:schemeClr val="tx2"/>
                </a:solidFill>
                <a:latin typeface="+mn-lt"/>
              </a:defRPr>
            </a:lvl8pPr>
            <a:lvl9pPr marL="2465128" indent="-180558" algn="l" defTabSz="957998" rtl="0" eaLnBrk="1" fontAlgn="base" hangingPunct="1">
              <a:spcBef>
                <a:spcPct val="0"/>
              </a:spcBef>
              <a:spcAft>
                <a:spcPts val="564"/>
              </a:spcAft>
              <a:buFont typeface="Arial" charset="0"/>
              <a:buChar char="‒"/>
              <a:defRPr sz="1500">
                <a:solidFill>
                  <a:schemeClr val="tx2"/>
                </a:solidFill>
                <a:latin typeface="+mn-lt"/>
              </a:defRPr>
            </a:lvl9pPr>
          </a:lstStyle>
          <a:p>
            <a:pPr marL="0" marR="5080" indent="0" algn="ctr">
              <a:lnSpc>
                <a:spcPct val="113300"/>
              </a:lnSpc>
              <a:spcBef>
                <a:spcPts val="100"/>
              </a:spcBef>
              <a:buFont typeface="Arial" pitchFamily="34" charset="0"/>
              <a:buNone/>
            </a:pPr>
            <a:r>
              <a:rPr lang="en-US" kern="0" dirty="0" smtClean="0">
                <a:latin typeface="Comic Sans MS" panose="030F0702030302020204" pitchFamily="66" charset="0"/>
              </a:rPr>
              <a:t>Navigation Systems</a:t>
            </a:r>
            <a:endParaRPr lang="en-US" kern="0" dirty="0">
              <a:latin typeface="Comic Sans MS" panose="030F0702030302020204" pitchFamily="66" charset="0"/>
              <a:cs typeface="Arial Black"/>
            </a:endParaRPr>
          </a:p>
        </p:txBody>
      </p:sp>
      <p:pic>
        <p:nvPicPr>
          <p:cNvPr id="1026" name="Picture 2" descr="What is an AI chatbot and How Does it Work? - Verloop.io"/>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7110" t="7536" b="13342"/>
          <a:stretch/>
        </p:blipFill>
        <p:spPr bwMode="auto">
          <a:xfrm>
            <a:off x="5225820" y="4800600"/>
            <a:ext cx="3352800" cy="1600200"/>
          </a:xfrm>
          <a:prstGeom prst="rect">
            <a:avLst/>
          </a:prstGeom>
          <a:noFill/>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1" name="Content Placeholder 2"/>
          <p:cNvSpPr txBox="1">
            <a:spLocks/>
          </p:cNvSpPr>
          <p:nvPr/>
        </p:nvSpPr>
        <p:spPr>
          <a:xfrm>
            <a:off x="5277948" y="6400800"/>
            <a:ext cx="3256452" cy="304800"/>
          </a:xfrm>
          <a:effectLst>
            <a:outerShdw blurRad="50800" dist="38100" dir="5400000" algn="t" rotWithShape="0">
              <a:prstClr val="black">
                <a:alpha val="40000"/>
              </a:prstClr>
            </a:outerShdw>
          </a:effectLst>
        </p:spPr>
        <p:txBody>
          <a:bodyPr/>
          <a:lstStyle>
            <a:lvl1pPr marL="192496" indent="-192496" algn="l" defTabSz="957998" rtl="0" eaLnBrk="1" fontAlgn="base" hangingPunct="1">
              <a:spcBef>
                <a:spcPts val="300"/>
              </a:spcBef>
              <a:spcAft>
                <a:spcPts val="300"/>
              </a:spcAft>
              <a:buFont typeface="Arial" pitchFamily="34" charset="0"/>
              <a:buChar char="•"/>
              <a:tabLst/>
              <a:defRPr sz="1600">
                <a:solidFill>
                  <a:schemeClr val="tx2"/>
                </a:solidFill>
                <a:latin typeface="+mn-lt"/>
                <a:ea typeface="+mn-ea"/>
                <a:cs typeface="+mn-cs"/>
              </a:defRPr>
            </a:lvl1pPr>
            <a:lvl2pPr marL="420803" indent="-219355" algn="l" defTabSz="957998" rtl="0" eaLnBrk="1" fontAlgn="base" hangingPunct="1">
              <a:spcBef>
                <a:spcPts val="300"/>
              </a:spcBef>
              <a:spcAft>
                <a:spcPts val="300"/>
              </a:spcAft>
              <a:buFont typeface="Arial" pitchFamily="34" charset="0"/>
              <a:buChar char="‒"/>
              <a:tabLst/>
              <a:defRPr sz="1400">
                <a:solidFill>
                  <a:schemeClr val="tx2"/>
                </a:solidFill>
                <a:latin typeface="+mn-lt"/>
              </a:defRPr>
            </a:lvl2pPr>
            <a:lvl3pPr marL="622252" indent="-183542" algn="l" defTabSz="957998" rtl="0" eaLnBrk="1" fontAlgn="base" hangingPunct="1">
              <a:spcBef>
                <a:spcPts val="300"/>
              </a:spcBef>
              <a:spcAft>
                <a:spcPts val="300"/>
              </a:spcAft>
              <a:buFont typeface="Arial" pitchFamily="34" charset="0"/>
              <a:buChar char="‒"/>
              <a:tabLst/>
              <a:defRPr sz="1200">
                <a:solidFill>
                  <a:schemeClr val="tx2"/>
                </a:solidFill>
                <a:latin typeface="+mn-lt"/>
              </a:defRPr>
            </a:lvl3pPr>
            <a:lvl4pPr marL="811761" indent="-193988" algn="l" defTabSz="957998" rtl="0" eaLnBrk="1" fontAlgn="base" hangingPunct="1">
              <a:spcBef>
                <a:spcPts val="300"/>
              </a:spcBef>
              <a:spcAft>
                <a:spcPts val="300"/>
              </a:spcAft>
              <a:buFont typeface="Arial" pitchFamily="34" charset="0"/>
              <a:buChar char="‒"/>
              <a:defRPr sz="1100">
                <a:solidFill>
                  <a:schemeClr val="tx2"/>
                </a:solidFill>
                <a:latin typeface="+mn-lt"/>
              </a:defRPr>
            </a:lvl4pPr>
            <a:lvl5pPr marL="1002764" indent="-191002" algn="l" defTabSz="957998" rtl="0" eaLnBrk="1" fontAlgn="base" hangingPunct="1">
              <a:spcBef>
                <a:spcPts val="300"/>
              </a:spcBef>
              <a:spcAft>
                <a:spcPts val="300"/>
              </a:spcAft>
              <a:buFont typeface="Arial" pitchFamily="34" charset="0"/>
              <a:buChar char="‒"/>
              <a:defRPr sz="1100">
                <a:solidFill>
                  <a:schemeClr val="tx2"/>
                </a:solidFill>
                <a:latin typeface="+mn-lt"/>
              </a:defRPr>
            </a:lvl5pPr>
            <a:lvl6pPr marL="1175860" indent="-180558" algn="l" defTabSz="957998" rtl="0" eaLnBrk="1" fontAlgn="base" hangingPunct="1">
              <a:spcBef>
                <a:spcPct val="0"/>
              </a:spcBef>
              <a:spcAft>
                <a:spcPts val="564"/>
              </a:spcAft>
              <a:buFont typeface="Arial" charset="0"/>
              <a:buChar char="‒"/>
              <a:defRPr sz="1500">
                <a:solidFill>
                  <a:schemeClr val="tx2"/>
                </a:solidFill>
                <a:latin typeface="+mn-lt"/>
              </a:defRPr>
            </a:lvl6pPr>
            <a:lvl7pPr marL="1605616" indent="-180558" algn="l" defTabSz="957998" rtl="0" eaLnBrk="1" fontAlgn="base" hangingPunct="1">
              <a:spcBef>
                <a:spcPct val="0"/>
              </a:spcBef>
              <a:spcAft>
                <a:spcPts val="564"/>
              </a:spcAft>
              <a:buFont typeface="Arial" charset="0"/>
              <a:buChar char="‒"/>
              <a:defRPr sz="1500">
                <a:solidFill>
                  <a:schemeClr val="tx2"/>
                </a:solidFill>
                <a:latin typeface="+mn-lt"/>
              </a:defRPr>
            </a:lvl7pPr>
            <a:lvl8pPr marL="2035372" indent="-180558" algn="l" defTabSz="957998" rtl="0" eaLnBrk="1" fontAlgn="base" hangingPunct="1">
              <a:spcBef>
                <a:spcPct val="0"/>
              </a:spcBef>
              <a:spcAft>
                <a:spcPts val="564"/>
              </a:spcAft>
              <a:buFont typeface="Arial" charset="0"/>
              <a:buChar char="‒"/>
              <a:defRPr sz="1500">
                <a:solidFill>
                  <a:schemeClr val="tx2"/>
                </a:solidFill>
                <a:latin typeface="+mn-lt"/>
              </a:defRPr>
            </a:lvl8pPr>
            <a:lvl9pPr marL="2465128" indent="-180558" algn="l" defTabSz="957998" rtl="0" eaLnBrk="1" fontAlgn="base" hangingPunct="1">
              <a:spcBef>
                <a:spcPct val="0"/>
              </a:spcBef>
              <a:spcAft>
                <a:spcPts val="564"/>
              </a:spcAft>
              <a:buFont typeface="Arial" charset="0"/>
              <a:buChar char="‒"/>
              <a:defRPr sz="1500">
                <a:solidFill>
                  <a:schemeClr val="tx2"/>
                </a:solidFill>
                <a:latin typeface="+mn-lt"/>
              </a:defRPr>
            </a:lvl9pPr>
          </a:lstStyle>
          <a:p>
            <a:pPr marL="0" marR="5080" indent="0" algn="ctr">
              <a:lnSpc>
                <a:spcPct val="113300"/>
              </a:lnSpc>
              <a:spcBef>
                <a:spcPts val="100"/>
              </a:spcBef>
              <a:buFont typeface="Arial" pitchFamily="34" charset="0"/>
              <a:buNone/>
            </a:pPr>
            <a:r>
              <a:rPr lang="en-US" kern="0" dirty="0" err="1" smtClean="0">
                <a:latin typeface="Comic Sans MS" panose="030F0702030302020204" pitchFamily="66" charset="0"/>
              </a:rPr>
              <a:t>Chatbots</a:t>
            </a:r>
            <a:endParaRPr lang="en-US" kern="0" dirty="0">
              <a:latin typeface="Comic Sans MS" panose="030F0702030302020204" pitchFamily="66" charset="0"/>
              <a:cs typeface="Arial Black"/>
            </a:endParaRPr>
          </a:p>
        </p:txBody>
      </p:sp>
    </p:spTree>
    <p:extLst>
      <p:ext uri="{BB962C8B-B14F-4D97-AF65-F5344CB8AC3E}">
        <p14:creationId xmlns:p14="http://schemas.microsoft.com/office/powerpoint/2010/main" val="39226661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smtClean="0">
                <a:latin typeface="Comic Sans MS" panose="030F0702030302020204" pitchFamily="66" charset="0"/>
              </a:rPr>
              <a:t>Examples of AI technology </a:t>
            </a:r>
            <a:endParaRPr lang="en-US" sz="1800" dirty="0">
              <a:latin typeface="Comic Sans MS" panose="030F0702030302020204" pitchFamily="66" charset="0"/>
            </a:endParaRPr>
          </a:p>
        </p:txBody>
      </p:sp>
      <p:sp>
        <p:nvSpPr>
          <p:cNvPr id="26627" name="Content Placeholder 2"/>
          <p:cNvSpPr>
            <a:spLocks noGrp="1"/>
          </p:cNvSpPr>
          <p:nvPr>
            <p:ph idx="1"/>
          </p:nvPr>
        </p:nvSpPr>
        <p:spPr>
          <a:xfrm>
            <a:off x="457200" y="1600200"/>
            <a:ext cx="8229600" cy="4572000"/>
          </a:xfrm>
        </p:spPr>
        <p:txBody>
          <a:bodyPr/>
          <a:lstStyle/>
          <a:p>
            <a:pPr marL="0" indent="0" algn="just">
              <a:buNone/>
            </a:pPr>
            <a:r>
              <a:rPr lang="en-US" b="1" dirty="0"/>
              <a:t>Automation.</a:t>
            </a:r>
            <a:r>
              <a:rPr lang="en-US" dirty="0"/>
              <a:t> When paired with AI technologies, automation tools can expand the volume and types of tasks performed. An example is robotic process </a:t>
            </a:r>
            <a:r>
              <a:rPr lang="en-US" dirty="0" smtClean="0"/>
              <a:t>automation (RPA), </a:t>
            </a:r>
            <a:r>
              <a:rPr lang="en-US" dirty="0"/>
              <a:t>a type of software that automates repetitive, rules-based data processing tasks traditionally done by humans. When combined with machine learning and emerging AI tools, RPA can automate bigger portions of enterprise jobs, enabling RPA's tactical bots to pass along intelligence from AI and respond to process changes.</a:t>
            </a:r>
          </a:p>
          <a:p>
            <a:pPr marL="0" indent="0" algn="just">
              <a:buNone/>
            </a:pPr>
            <a:r>
              <a:rPr lang="en-US" b="1" dirty="0"/>
              <a:t>Machine learning.</a:t>
            </a:r>
            <a:r>
              <a:rPr lang="en-US" dirty="0"/>
              <a:t> This is the science of getting a computer to act without programming. Deep learning is a subset of machine learning that, in very simple terms, can be thought of as the automation of predictive analytics. </a:t>
            </a:r>
            <a:endParaRPr lang="en-US" dirty="0" smtClean="0"/>
          </a:p>
          <a:p>
            <a:pPr marL="0" indent="0" algn="just">
              <a:buNone/>
            </a:pPr>
            <a:r>
              <a:rPr lang="en-US" b="1" dirty="0" smtClean="0"/>
              <a:t>Machine </a:t>
            </a:r>
            <a:r>
              <a:rPr lang="en-US" b="1" dirty="0"/>
              <a:t>vision.</a:t>
            </a:r>
            <a:r>
              <a:rPr lang="en-US" dirty="0"/>
              <a:t> This technology gives a machine the ability to see. Machine vision captures and analyzes visual information using a camera, analog-to-digital conversion and digital signal processing. It is often compared to human eyesight, but machine vision isn't bound by biology and can be programmed to see through walls, for example. It is used in a range of applications from signature identification to medical image analysis</a:t>
            </a:r>
            <a:r>
              <a:rPr lang="en-US" dirty="0" smtClean="0"/>
              <a:t>. Computer vision, </a:t>
            </a:r>
            <a:r>
              <a:rPr lang="en-US" dirty="0"/>
              <a:t>which is focused on machine-based image processing, is often conflated with machine vision</a:t>
            </a:r>
            <a:r>
              <a:rPr lang="en-US" dirty="0" smtClean="0"/>
              <a:t>.</a:t>
            </a:r>
            <a:endParaRPr lang="en-US" dirty="0"/>
          </a:p>
        </p:txBody>
      </p:sp>
    </p:spTree>
    <p:extLst>
      <p:ext uri="{BB962C8B-B14F-4D97-AF65-F5344CB8AC3E}">
        <p14:creationId xmlns:p14="http://schemas.microsoft.com/office/powerpoint/2010/main" val="22596531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r>
              <a:rPr lang="en-US" sz="1800" dirty="0" smtClean="0">
                <a:latin typeface="Comic Sans MS" panose="030F0702030302020204" pitchFamily="66" charset="0"/>
              </a:rPr>
              <a:t>Types of AI </a:t>
            </a:r>
            <a:endParaRPr lang="en-US" sz="1800" dirty="0">
              <a:latin typeface="Comic Sans MS" panose="030F0702030302020204" pitchFamily="66" charset="0"/>
            </a:endParaRPr>
          </a:p>
        </p:txBody>
      </p:sp>
      <p:sp>
        <p:nvSpPr>
          <p:cNvPr id="26627" name="Content Placeholder 2"/>
          <p:cNvSpPr>
            <a:spLocks noGrp="1"/>
          </p:cNvSpPr>
          <p:nvPr>
            <p:ph idx="1"/>
          </p:nvPr>
        </p:nvSpPr>
        <p:spPr>
          <a:xfrm>
            <a:off x="457200" y="6019800"/>
            <a:ext cx="8229600" cy="152400"/>
          </a:xfrm>
        </p:spPr>
        <p:txBody>
          <a:bodyPr/>
          <a:lstStyle/>
          <a:p>
            <a:pPr marL="0" indent="0">
              <a:buNone/>
            </a:pPr>
            <a:endParaRPr lang="en-US" dirty="0">
              <a:solidFill>
                <a:schemeClr val="bg1"/>
              </a:solidFill>
            </a:endParaRPr>
          </a:p>
        </p:txBody>
      </p:sp>
      <p:pic>
        <p:nvPicPr>
          <p:cNvPr id="4" name="Picture 3" descr="vidovi AI.png"/>
          <p:cNvPicPr/>
          <p:nvPr/>
        </p:nvPicPr>
        <p:blipFill>
          <a:blip r:embed="rId2"/>
          <a:stretch>
            <a:fillRect/>
          </a:stretch>
        </p:blipFill>
        <p:spPr>
          <a:xfrm>
            <a:off x="838200" y="1219200"/>
            <a:ext cx="7467600" cy="5486400"/>
          </a:xfrm>
          <a:prstGeom prst="rect">
            <a:avLst/>
          </a:prstGeom>
        </p:spPr>
      </p:pic>
    </p:spTree>
    <p:extLst>
      <p:ext uri="{BB962C8B-B14F-4D97-AF65-F5344CB8AC3E}">
        <p14:creationId xmlns:p14="http://schemas.microsoft.com/office/powerpoint/2010/main" val="28619569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304800" y="304800"/>
            <a:ext cx="8229600" cy="1399032"/>
          </a:xfrm>
        </p:spPr>
        <p:txBody>
          <a:bodyPr/>
          <a:lstStyle/>
          <a:p>
            <a:pPr marL="0" marR="5080" indent="0" algn="just">
              <a:spcBef>
                <a:spcPts val="100"/>
              </a:spcBef>
              <a:buNone/>
            </a:pPr>
            <a:r>
              <a:rPr lang="en-US" sz="1800" dirty="0">
                <a:solidFill>
                  <a:schemeClr val="accent1">
                    <a:lumMod val="75000"/>
                  </a:schemeClr>
                </a:solidFill>
                <a:latin typeface="Comic Sans MS" panose="030F0702030302020204" pitchFamily="66" charset="0"/>
              </a:rPr>
              <a:t>Artificial Narrow or Weak Intelligence (ANI/WAI) </a:t>
            </a:r>
            <a:endParaRPr lang="en-US" sz="1800" dirty="0">
              <a:solidFill>
                <a:schemeClr val="accent1">
                  <a:lumMod val="75000"/>
                </a:schemeClr>
              </a:solidFill>
            </a:endParaRPr>
          </a:p>
        </p:txBody>
      </p:sp>
      <p:sp>
        <p:nvSpPr>
          <p:cNvPr id="26627" name="Content Placeholder 2"/>
          <p:cNvSpPr>
            <a:spLocks noGrp="1"/>
          </p:cNvSpPr>
          <p:nvPr>
            <p:ph idx="1"/>
          </p:nvPr>
        </p:nvSpPr>
        <p:spPr>
          <a:xfrm>
            <a:off x="381000" y="914400"/>
            <a:ext cx="8229600" cy="4572000"/>
          </a:xfrm>
        </p:spPr>
        <p:txBody>
          <a:bodyPr/>
          <a:lstStyle/>
          <a:p>
            <a:pPr marL="0" marR="5080" indent="0" algn="just">
              <a:spcBef>
                <a:spcPts val="100"/>
              </a:spcBef>
              <a:buNone/>
            </a:pPr>
            <a:endParaRPr lang="en-US" dirty="0" smtClean="0"/>
          </a:p>
          <a:p>
            <a:pPr marL="0" marR="5080" indent="0" algn="just">
              <a:spcBef>
                <a:spcPts val="100"/>
              </a:spcBef>
              <a:buNone/>
            </a:pPr>
            <a:r>
              <a:rPr lang="en-US" dirty="0" smtClean="0"/>
              <a:t>This </a:t>
            </a:r>
            <a:r>
              <a:rPr lang="en-US" dirty="0"/>
              <a:t>type of AI is designed to perform a specific task or a narrow range of tasks, typically with a high level of accuracy within its specific domain. ANI/WAI lacks general intelligence and is not capable of autonomous decision-making outside of its predefined scope. Examples of ANI/WAI include voice assistants like Siri, recommendation algorithms, and image recognition </a:t>
            </a:r>
            <a:r>
              <a:rPr lang="en-US" dirty="0" smtClean="0"/>
              <a:t>systems. Industrial </a:t>
            </a:r>
            <a:r>
              <a:rPr lang="en-US" dirty="0"/>
              <a:t>robots and virtual personal assistants, such as Apple's Siri, use weak AI</a:t>
            </a:r>
            <a:r>
              <a:rPr lang="en-US" dirty="0" smtClean="0"/>
              <a:t>. Machines </a:t>
            </a:r>
            <a:r>
              <a:rPr lang="en-US" dirty="0"/>
              <a:t>with week Artificial intelligence are made to respond to specific situation but can not think to themselves.</a:t>
            </a:r>
            <a:endParaRPr lang="en-US" dirty="0">
              <a:cs typeface="Arial Black"/>
            </a:endParaRP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1" y="3276600"/>
            <a:ext cx="5486400" cy="3415263"/>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2773308673"/>
      </p:ext>
    </p:extLst>
  </p:cSld>
  <p:clrMapOvr>
    <a:masterClrMapping/>
  </p:clrMapOvr>
  <p:timing>
    <p:tnLst>
      <p:par>
        <p:cTn id="1" dur="indefinite" restart="never" nodeType="tmRoot"/>
      </p:par>
    </p:tnLst>
  </p:timing>
</p:sld>
</file>

<file path=ppt/theme/theme1.xml><?xml version="1.0" encoding="utf-8"?>
<a:theme xmlns:a="http://schemas.openxmlformats.org/drawingml/2006/main" name="Presentation slides">
  <a:themeElements>
    <a:clrScheme name="Deloitte 2008">
      <a:dk1>
        <a:srgbClr val="000000"/>
      </a:dk1>
      <a:lt1>
        <a:srgbClr val="FFFFFF"/>
      </a:lt1>
      <a:dk2>
        <a:srgbClr val="002776"/>
      </a:dk2>
      <a:lt2>
        <a:srgbClr val="FFFFFF"/>
      </a:lt2>
      <a:accent1>
        <a:srgbClr val="002776"/>
      </a:accent1>
      <a:accent2>
        <a:srgbClr val="92D400"/>
      </a:accent2>
      <a:accent3>
        <a:srgbClr val="00A1DE"/>
      </a:accent3>
      <a:accent4>
        <a:srgbClr val="3C8A2E"/>
      </a:accent4>
      <a:accent5>
        <a:srgbClr val="72C7E7"/>
      </a:accent5>
      <a:accent6>
        <a:srgbClr val="C9DD03"/>
      </a:accent6>
      <a:hlink>
        <a:srgbClr val="00A1DE"/>
      </a:hlink>
      <a:folHlink>
        <a:srgbClr val="72C7E7"/>
      </a:folHlink>
    </a:clrScheme>
    <a:fontScheme name="18_Blan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FFFFFF">
            <a:lumMod val="95000"/>
          </a:srgbClr>
        </a:solidFill>
        <a:ln>
          <a:solidFill>
            <a:srgbClr val="FFFFFF">
              <a:lumMod val="75000"/>
            </a:srgbClr>
          </a:solidFill>
        </a:ln>
      </a:spPr>
      <a:bodyPr wrap="square" lIns="91428" tIns="45715" rIns="91428" bIns="45715" rtlCol="0">
        <a:noAutofit/>
      </a:bodyPr>
      <a:lstStyle>
        <a:defPPr marL="182553" indent="-182553" algn="just" defTabSz="623853" rtl="0" fontAlgn="base">
          <a:lnSpc>
            <a:spcPts val="1100"/>
          </a:lnSpc>
          <a:spcBef>
            <a:spcPct val="0"/>
          </a:spcBef>
          <a:spcAft>
            <a:spcPct val="0"/>
          </a:spcAft>
          <a:buClr>
            <a:srgbClr val="000000"/>
          </a:buClr>
          <a:buFont typeface="Wingdings 3" pitchFamily="18" charset="2"/>
          <a:buChar char="}"/>
          <a:defRPr sz="1200" kern="1200" dirty="0">
            <a:solidFill>
              <a:srgbClr val="0C2870"/>
            </a:solidFill>
            <a:latin typeface="Arial" charset="0"/>
            <a:ea typeface="+mn-ea"/>
            <a:cs typeface="Times New Roman" pitchFamily="18" charset="0"/>
          </a:defRPr>
        </a:defPPr>
      </a:lstStyle>
    </a:spDef>
  </a:objectDefaults>
  <a:extraClrSchemeLst>
    <a:extraClrScheme>
      <a:clrScheme name="18_Blank 1">
        <a:dk1>
          <a:srgbClr val="000000"/>
        </a:dk1>
        <a:lt1>
          <a:srgbClr val="FFFFFF"/>
        </a:lt1>
        <a:dk2>
          <a:srgbClr val="002776"/>
        </a:dk2>
        <a:lt2>
          <a:srgbClr val="FFFFFF"/>
        </a:lt2>
        <a:accent1>
          <a:srgbClr val="002776"/>
        </a:accent1>
        <a:accent2>
          <a:srgbClr val="92D400"/>
        </a:accent2>
        <a:accent3>
          <a:srgbClr val="FFFFFF"/>
        </a:accent3>
        <a:accent4>
          <a:srgbClr val="000000"/>
        </a:accent4>
        <a:accent5>
          <a:srgbClr val="AAACBD"/>
        </a:accent5>
        <a:accent6>
          <a:srgbClr val="84C000"/>
        </a:accent6>
        <a:hlink>
          <a:srgbClr val="00A1DE"/>
        </a:hlink>
        <a:folHlink>
          <a:srgbClr val="72C7E7"/>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22630</TotalTime>
  <Words>3322</Words>
  <Application>Microsoft Office PowerPoint</Application>
  <PresentationFormat>On-screen Show (4:3)</PresentationFormat>
  <Paragraphs>190</Paragraphs>
  <Slides>31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Arial Black</vt:lpstr>
      <vt:lpstr>Calibri</vt:lpstr>
      <vt:lpstr>Comic Sans MS</vt:lpstr>
      <vt:lpstr>Lucida Sans</vt:lpstr>
      <vt:lpstr>Times New Roman</vt:lpstr>
      <vt:lpstr>Wingdings 3</vt:lpstr>
      <vt:lpstr>Presentation slides</vt:lpstr>
      <vt:lpstr>PowerPoint Presentation</vt:lpstr>
      <vt:lpstr>PowerPoint Presentation</vt:lpstr>
      <vt:lpstr>PowerPoint Presentation</vt:lpstr>
      <vt:lpstr>Artificial Intelligence in Movies</vt:lpstr>
      <vt:lpstr>What is Artificial Intelligence?</vt:lpstr>
      <vt:lpstr>Real Life AI Examples</vt:lpstr>
      <vt:lpstr>Examples of AI technology </vt:lpstr>
      <vt:lpstr>Types of AI </vt:lpstr>
      <vt:lpstr>Artificial Narrow or Weak Intelligence (ANI/WAI) </vt:lpstr>
      <vt:lpstr>Artificial General Intelligence (AGI/SAI)</vt:lpstr>
      <vt:lpstr>Artificial super intelligence (ASI)</vt:lpstr>
      <vt:lpstr>ANI vs. AGI vs. ASI</vt:lpstr>
      <vt:lpstr>Differences between AI, Machine Learning and Deep Learning</vt:lpstr>
      <vt:lpstr>Differences between AI, Machine Learning and Deep Learning (cont.)</vt:lpstr>
      <vt:lpstr>The importance of AI</vt:lpstr>
      <vt:lpstr>Advantages of AI</vt:lpstr>
      <vt:lpstr>Disadvantages of AI</vt:lpstr>
      <vt:lpstr>The four types of AI</vt:lpstr>
      <vt:lpstr>Components of AI</vt:lpstr>
      <vt:lpstr>Components of AI     </vt:lpstr>
      <vt:lpstr>Components of AI     </vt:lpstr>
      <vt:lpstr>Components of AI    </vt:lpstr>
      <vt:lpstr>Components of AI    </vt:lpstr>
      <vt:lpstr>Components of AI   </vt:lpstr>
      <vt:lpstr>Benefits of AI in business </vt:lpstr>
      <vt:lpstr>Example: Chatbots by GOOGLE</vt:lpstr>
      <vt:lpstr>Challenges in implementing AI</vt:lpstr>
      <vt:lpstr>The future of AI in business</vt:lpstr>
      <vt:lpstr>Exercise</vt:lpstr>
      <vt:lpstr>Useful links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Aurelien</dc:creator>
  <cp:lastModifiedBy>MS</cp:lastModifiedBy>
  <cp:revision>2735</cp:revision>
  <dcterms:created xsi:type="dcterms:W3CDTF">2013-11-13T03:56:02Z</dcterms:created>
  <dcterms:modified xsi:type="dcterms:W3CDTF">2024-09-12T14:50:44Z</dcterms:modified>
</cp:coreProperties>
</file>

<file path=docProps/thumbnail.jpeg>
</file>